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49"/>
  </p:notesMasterIdLst>
  <p:sldIdLst>
    <p:sldId id="8422" r:id="rId6"/>
    <p:sldId id="8509" r:id="rId7"/>
    <p:sldId id="8471" r:id="rId8"/>
    <p:sldId id="4311" r:id="rId9"/>
    <p:sldId id="8472" r:id="rId10"/>
    <p:sldId id="8477" r:id="rId11"/>
    <p:sldId id="261" r:id="rId12"/>
    <p:sldId id="8402" r:id="rId13"/>
    <p:sldId id="8416" r:id="rId14"/>
    <p:sldId id="8481" r:id="rId15"/>
    <p:sldId id="8473" r:id="rId16"/>
    <p:sldId id="8474" r:id="rId17"/>
    <p:sldId id="8467" r:id="rId18"/>
    <p:sldId id="8476" r:id="rId19"/>
    <p:sldId id="8475" r:id="rId20"/>
    <p:sldId id="8468" r:id="rId21"/>
    <p:sldId id="8482" r:id="rId22"/>
    <p:sldId id="8483" r:id="rId23"/>
    <p:sldId id="8511" r:id="rId24"/>
    <p:sldId id="8484" r:id="rId25"/>
    <p:sldId id="8469" r:id="rId26"/>
    <p:sldId id="8470" r:id="rId27"/>
    <p:sldId id="8391" r:id="rId28"/>
    <p:sldId id="620" r:id="rId29"/>
    <p:sldId id="621" r:id="rId30"/>
    <p:sldId id="8512" r:id="rId31"/>
    <p:sldId id="622" r:id="rId32"/>
    <p:sldId id="8419" r:id="rId33"/>
    <p:sldId id="8394" r:id="rId34"/>
    <p:sldId id="8387" r:id="rId35"/>
    <p:sldId id="8507" r:id="rId36"/>
    <p:sldId id="8508" r:id="rId37"/>
    <p:sldId id="362" r:id="rId38"/>
    <p:sldId id="8407" r:id="rId39"/>
    <p:sldId id="2507" r:id="rId40"/>
    <p:sldId id="8418" r:id="rId41"/>
    <p:sldId id="1316" r:id="rId42"/>
    <p:sldId id="1317" r:id="rId43"/>
    <p:sldId id="1323" r:id="rId44"/>
    <p:sldId id="1324" r:id="rId45"/>
    <p:sldId id="8487" r:id="rId46"/>
    <p:sldId id="8425" r:id="rId47"/>
    <p:sldId id="8464" r:id="rId48"/>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8422"/>
            <p14:sldId id="8509"/>
          </p14:sldIdLst>
        </p14:section>
        <p14:section name=".NET" id="{60B08A4D-50CD-42DC-8086-1162F89FB0BB}">
          <p14:sldIdLst>
            <p14:sldId id="8471"/>
            <p14:sldId id="4311"/>
            <p14:sldId id="8472"/>
          </p14:sldIdLst>
        </p14:section>
        <p14:section name="Challenges" id="{7B4C5AAB-C27A-4917-B4A2-995600C931A2}">
          <p14:sldIdLst>
            <p14:sldId id="8477"/>
            <p14:sldId id="261"/>
          </p14:sldIdLst>
        </p14:section>
        <p14:section name="Intro Xamarin" id="{B8B0655A-651D-44D6-979E-03CA009947A9}">
          <p14:sldIdLst>
            <p14:sldId id="8402"/>
            <p14:sldId id="8416"/>
            <p14:sldId id="8481"/>
            <p14:sldId id="8473"/>
            <p14:sldId id="8474"/>
            <p14:sldId id="8467"/>
            <p14:sldId id="8476"/>
            <p14:sldId id="8475"/>
            <p14:sldId id="8468"/>
            <p14:sldId id="8482"/>
            <p14:sldId id="8483"/>
            <p14:sldId id="8511"/>
            <p14:sldId id="8484"/>
            <p14:sldId id="8469"/>
            <p14:sldId id="8470"/>
          </p14:sldIdLst>
        </p14:section>
        <p14:section name="Xamarin.Forms Overview" id="{02580B63-F459-4AF3-A184-F4B06967F513}">
          <p14:sldIdLst>
            <p14:sldId id="8391"/>
            <p14:sldId id="620"/>
            <p14:sldId id="621"/>
            <p14:sldId id="8512"/>
            <p14:sldId id="622"/>
            <p14:sldId id="8419"/>
          </p14:sldIdLst>
        </p14:section>
        <p14:section name="Xamarin &amp; Visual Studio" id="{BB5D9F48-4BE5-411C-9B9E-E8642DED5F3E}">
          <p14:sldIdLst>
            <p14:sldId id="8394"/>
            <p14:sldId id="8387"/>
            <p14:sldId id="8507"/>
            <p14:sldId id="8508"/>
            <p14:sldId id="362"/>
            <p14:sldId id="8407"/>
            <p14:sldId id="2507"/>
            <p14:sldId id="8418"/>
            <p14:sldId id="1316"/>
            <p14:sldId id="1317"/>
            <p14:sldId id="1323"/>
            <p14:sldId id="1324"/>
            <p14:sldId id="8487"/>
            <p14:sldId id="8425"/>
          </p14:sldIdLst>
        </p14:section>
        <p14:section name="Xamarin Latest Futures" id="{8CDB7639-2628-4B01-BF47-64DB39C4F057}">
          <p14:sldIdLst>
            <p14:sldId id="84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23" autoAdjust="0"/>
    <p:restoredTop sz="87315" autoAdjust="0"/>
  </p:normalViewPr>
  <p:slideViewPr>
    <p:cSldViewPr snapToGrid="0">
      <p:cViewPr varScale="1">
        <p:scale>
          <a:sx n="75" d="100"/>
          <a:sy n="75" d="100"/>
        </p:scale>
        <p:origin x="6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dirty="0"/>
          </a:p>
        </p:txBody>
      </p:sp>
    </p:spTree>
    <p:extLst>
      <p:ext uri="{BB962C8B-B14F-4D97-AF65-F5344CB8AC3E}">
        <p14:creationId xmlns:p14="http://schemas.microsoft.com/office/powerpoint/2010/main" val="1771925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4730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13</a:t>
            </a:fld>
            <a:endParaRPr kumimoji="0" lang="en-US" sz="4500" b="1" i="0" u="none" strike="noStrike" kern="0" cap="none" spc="0" normalizeH="0" baseline="0" noProof="0" dirty="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40427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61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5758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045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9/7/2019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04583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9/7/2019</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51802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9/7/2019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9544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dirty="0"/>
          </a:p>
        </p:txBody>
      </p:sp>
    </p:spTree>
    <p:extLst>
      <p:ext uri="{BB962C8B-B14F-4D97-AF65-F5344CB8AC3E}">
        <p14:creationId xmlns:p14="http://schemas.microsoft.com/office/powerpoint/2010/main" val="3673315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dirty="0"/>
          </a:p>
        </p:txBody>
      </p:sp>
    </p:spTree>
    <p:extLst>
      <p:ext uri="{BB962C8B-B14F-4D97-AF65-F5344CB8AC3E}">
        <p14:creationId xmlns:p14="http://schemas.microsoft.com/office/powerpoint/2010/main" val="313646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dirty="0"/>
          </a:p>
        </p:txBody>
      </p:sp>
    </p:spTree>
    <p:extLst>
      <p:ext uri="{BB962C8B-B14F-4D97-AF65-F5344CB8AC3E}">
        <p14:creationId xmlns:p14="http://schemas.microsoft.com/office/powerpoint/2010/main" val="40780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top it all off, Xamarin is on top of all the latest OS updates and additional platforms.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389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have gone through .NET, the Ecosystem, and where Azure can help out, but let’s look more in-depth at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dirty="0"/>
          </a:p>
        </p:txBody>
      </p:sp>
    </p:spTree>
    <p:extLst>
      <p:ext uri="{BB962C8B-B14F-4D97-AF65-F5344CB8AC3E}">
        <p14:creationId xmlns:p14="http://schemas.microsoft.com/office/powerpoint/2010/main" val="3075970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24</a:t>
            </a:fld>
            <a:endParaRPr kumimoji="0" lang="en-US" sz="4500" b="1" i="0" u="none" strike="noStrike" kern="0" cap="none" spc="0" normalizeH="0" baseline="0" noProof="0" dirty="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25</a:t>
            </a:fld>
            <a:endParaRPr kumimoji="0" lang="en-US" sz="4500" b="1" i="0" u="none" strike="noStrike" kern="0" cap="none" spc="0" normalizeH="0" baseline="0" noProof="0" dirty="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Stacklayout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26</a:t>
            </a:fld>
            <a:endParaRPr kumimoji="0" lang="en-US" sz="4500" b="1" i="0" u="none" strike="noStrike" kern="0" cap="none" spc="0" normalizeH="0" baseline="0" noProof="0" dirty="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591200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27</a:t>
            </a:fld>
            <a:endParaRPr kumimoji="0" lang="en-US" sz="4500" b="1" i="0" u="none" strike="noStrike" kern="0" cap="none" spc="0" normalizeH="0" baseline="0" noProof="0" dirty="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fld id="{E0AE778D-2A57-4226-B72B-26EA3CA60131}" type="slidenum">
              <a:rPr lang="en-US" smtClean="0"/>
              <a:t>28</a:t>
            </a:fld>
            <a:endParaRPr lang="en-US" dirty="0"/>
          </a:p>
        </p:txBody>
      </p:sp>
    </p:spTree>
    <p:extLst>
      <p:ext uri="{BB962C8B-B14F-4D97-AF65-F5344CB8AC3E}">
        <p14:creationId xmlns:p14="http://schemas.microsoft.com/office/powerpoint/2010/main" val="215278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dirty="0"/>
          </a:p>
        </p:txBody>
      </p:sp>
    </p:spTree>
    <p:extLst>
      <p:ext uri="{BB962C8B-B14F-4D97-AF65-F5344CB8AC3E}">
        <p14:creationId xmlns:p14="http://schemas.microsoft.com/office/powerpoint/2010/main" val="2496931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dirty="0"/>
          </a:p>
        </p:txBody>
      </p:sp>
    </p:spTree>
    <p:extLst>
      <p:ext uri="{BB962C8B-B14F-4D97-AF65-F5344CB8AC3E}">
        <p14:creationId xmlns:p14="http://schemas.microsoft.com/office/powerpoint/2010/main" val="223203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 You 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621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dirty="0"/>
          </a:p>
        </p:txBody>
      </p:sp>
    </p:spTree>
    <p:extLst>
      <p:ext uri="{BB962C8B-B14F-4D97-AF65-F5344CB8AC3E}">
        <p14:creationId xmlns:p14="http://schemas.microsoft.com/office/powerpoint/2010/main" val="2688450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0998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dirty="0"/>
          </a:p>
        </p:txBody>
      </p:sp>
    </p:spTree>
    <p:extLst>
      <p:ext uri="{BB962C8B-B14F-4D97-AF65-F5344CB8AC3E}">
        <p14:creationId xmlns:p14="http://schemas.microsoft.com/office/powerpoint/2010/main" val="4079877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real-time communication with SignalR,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9/7/2019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36</a:t>
            </a:fld>
            <a:endParaRPr lang="en-US" dirty="0"/>
          </a:p>
        </p:txBody>
      </p:sp>
    </p:spTree>
    <p:extLst>
      <p:ext uri="{BB962C8B-B14F-4D97-AF65-F5344CB8AC3E}">
        <p14:creationId xmlns:p14="http://schemas.microsoft.com/office/powerpoint/2010/main" val="2440635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RESTful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Async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1395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61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 And that is the goal of .NET enabling developers to build for these devices with unique frameworks optimized for each. </a:t>
            </a:r>
          </a:p>
          <a:p>
            <a:endParaRPr lang="en-US" dirty="0"/>
          </a:p>
          <a:p>
            <a:r>
              <a:rPr lang="en-US" dirty="0"/>
              <a:t>Today, we will look at what the Xamarin platform and framework, which are part of .NET offer.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9/7/2019 9:44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19960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528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a:t>Speaker Notes:</a:t>
            </a:r>
          </a:p>
          <a:p>
            <a:pPr lvl="0"/>
            <a:r>
              <a:rPr lang="en-US" dirty="0"/>
              <a:t>Talk</a:t>
            </a:r>
            <a:r>
              <a:rPr lang="en-US" baseline="0" dirty="0"/>
              <a:t> for 5-10 mins as why developing mobile apps get tricky, share your experience while developing and shipping mobiles apps and what was your approach to tackle with such challenges</a:t>
            </a:r>
            <a:endParaRPr lang="en-US" dirty="0"/>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85966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 That is where Xamarin can help .NET developers. In fact there are tons of companies that entrust Xamarin and .NET today.</a:t>
            </a:r>
            <a:endParaRPr sz="1400" dirty="0"/>
          </a:p>
        </p:txBody>
      </p:sp>
    </p:spTree>
    <p:extLst>
      <p:ext uri="{BB962C8B-B14F-4D97-AF65-F5344CB8AC3E}">
        <p14:creationId xmlns:p14="http://schemas.microsoft.com/office/powerpoint/2010/main" val="1459411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dirty="0"/>
          </a:p>
        </p:txBody>
      </p:sp>
    </p:spTree>
    <p:extLst>
      <p:ext uri="{BB962C8B-B14F-4D97-AF65-F5344CB8AC3E}">
        <p14:creationId xmlns:p14="http://schemas.microsoft.com/office/powerpoint/2010/main" val="819700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9/7/2019 9:44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8610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6558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91468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5604703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ontent 2">
    <p:spTree>
      <p:nvGrpSpPr>
        <p:cNvPr id="1" name="Shape 37"/>
        <p:cNvGrpSpPr/>
        <p:nvPr/>
      </p:nvGrpSpPr>
      <p:grpSpPr>
        <a:xfrm>
          <a:off x="0" y="0"/>
          <a:ext cx="0" cy="0"/>
          <a:chOff x="0" y="0"/>
          <a:chExt cx="0" cy="0"/>
        </a:xfrm>
      </p:grpSpPr>
      <p:sp>
        <p:nvSpPr>
          <p:cNvPr id="40" name="Shape 40"/>
          <p:cNvSpPr txBox="1">
            <a:spLocks noGrp="1"/>
          </p:cNvSpPr>
          <p:nvPr>
            <p:ph type="body" idx="1"/>
          </p:nvPr>
        </p:nvSpPr>
        <p:spPr>
          <a:xfrm>
            <a:off x="641352" y="2466977"/>
            <a:ext cx="5245100" cy="513481"/>
          </a:xfrm>
          <a:prstGeom prst="rect">
            <a:avLst/>
          </a:prstGeom>
          <a:noFill/>
          <a:ln>
            <a:noFill/>
          </a:ln>
        </p:spPr>
        <p:txBody>
          <a:bodyPr wrap="square" lIns="91425" tIns="91425" rIns="91425" bIns="91425" anchor="t" anchorCtr="0"/>
          <a:lstStyle>
            <a:lvl1pPr marL="387286" marR="0" lvl="0" indent="-204437" algn="l" rtl="0">
              <a:spcBef>
                <a:spcPts val="0"/>
              </a:spcBef>
              <a:spcAft>
                <a:spcPts val="0"/>
              </a:spcAft>
              <a:buClr>
                <a:schemeClr val="lt2"/>
              </a:buClr>
              <a:buSzPct val="120000"/>
              <a:buFont typeface="Noto Sans Symbols"/>
              <a:buChar char="▪"/>
              <a:defRPr sz="2400" b="0" i="0" u="none" strike="noStrike" cap="none">
                <a:solidFill>
                  <a:schemeClr val="dk1"/>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523745" marR="0" lvl="5" indent="-215016" algn="l" rtl="0">
              <a:spcBef>
                <a:spcPts val="0"/>
              </a:spcBef>
              <a:spcAft>
                <a:spcPts val="0"/>
              </a:spcAft>
              <a:buClr>
                <a:schemeClr val="lt2"/>
              </a:buClr>
              <a:buSzPct val="70000"/>
              <a:buFont typeface="Noto Sans Symbols"/>
              <a:buChar char="▪"/>
              <a:defRPr sz="2400" b="0" i="0" u="none" strike="noStrike" cap="none">
                <a:solidFill>
                  <a:schemeClr val="dk1"/>
                </a:solidFill>
                <a:latin typeface="Arial"/>
                <a:ea typeface="Arial"/>
                <a:cs typeface="Arial"/>
                <a:sym typeface="Arial"/>
              </a:defRPr>
            </a:lvl6pPr>
            <a:lvl7pPr marL="1828494" marR="0" lvl="6"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6364820" y="2466977"/>
            <a:ext cx="5245100" cy="513481"/>
          </a:xfrm>
          <a:prstGeom prst="rect">
            <a:avLst/>
          </a:prstGeom>
          <a:noFill/>
          <a:ln>
            <a:noFill/>
          </a:ln>
        </p:spPr>
        <p:txBody>
          <a:bodyPr wrap="square" lIns="91425" tIns="91425" rIns="91425" bIns="91425" anchor="t" anchorCtr="0"/>
          <a:lstStyle>
            <a:lvl1pPr marL="387286" marR="0" lvl="0" indent="-204437" algn="l" rtl="0">
              <a:spcBef>
                <a:spcPts val="0"/>
              </a:spcBef>
              <a:spcAft>
                <a:spcPts val="0"/>
              </a:spcAft>
              <a:buClr>
                <a:schemeClr val="lt2"/>
              </a:buClr>
              <a:buSzPct val="120000"/>
              <a:buFont typeface="Noto Sans Symbols"/>
              <a:buChar char="▪"/>
              <a:defRPr sz="2400" b="0" i="0" u="none" strike="noStrike" cap="none">
                <a:solidFill>
                  <a:schemeClr val="dk1"/>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523745" marR="0" lvl="5" indent="-215016" algn="l" rtl="0">
              <a:spcBef>
                <a:spcPts val="0"/>
              </a:spcBef>
              <a:spcAft>
                <a:spcPts val="0"/>
              </a:spcAft>
              <a:buClr>
                <a:schemeClr val="lt2"/>
              </a:buClr>
              <a:buSzPct val="70000"/>
              <a:buFont typeface="Noto Sans Symbols"/>
              <a:buChar char="▪"/>
              <a:defRPr sz="2400" b="0" i="0" u="none" strike="noStrike" cap="none">
                <a:solidFill>
                  <a:schemeClr val="dk1"/>
                </a:solidFill>
                <a:latin typeface="Arial"/>
                <a:ea typeface="Arial"/>
                <a:cs typeface="Arial"/>
                <a:sym typeface="Arial"/>
              </a:defRPr>
            </a:lvl6pPr>
            <a:lvl7pPr marL="1828494" marR="0" lvl="6"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3"/>
          </p:nvPr>
        </p:nvSpPr>
        <p:spPr>
          <a:xfrm>
            <a:off x="641352" y="1744357"/>
            <a:ext cx="5245100" cy="513481"/>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lt2"/>
              </a:buClr>
              <a:buFont typeface="Noto Sans Symbols"/>
              <a:buNone/>
              <a:defRPr sz="2400" b="1" i="0" u="none" strike="noStrike" cap="none">
                <a:solidFill>
                  <a:schemeClr val="lt2"/>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523745" marR="0" lvl="5" indent="-215016" algn="l" rtl="0">
              <a:spcBef>
                <a:spcPts val="0"/>
              </a:spcBef>
              <a:spcAft>
                <a:spcPts val="0"/>
              </a:spcAft>
              <a:buClr>
                <a:schemeClr val="lt2"/>
              </a:buClr>
              <a:buSzPct val="70000"/>
              <a:buFont typeface="Noto Sans Symbols"/>
              <a:buChar char="▪"/>
              <a:defRPr sz="2400" b="0" i="0" u="none" strike="noStrike" cap="none">
                <a:solidFill>
                  <a:schemeClr val="dk1"/>
                </a:solidFill>
                <a:latin typeface="Arial"/>
                <a:ea typeface="Arial"/>
                <a:cs typeface="Arial"/>
                <a:sym typeface="Arial"/>
              </a:defRPr>
            </a:lvl6pPr>
            <a:lvl7pPr marL="1828494" marR="0" lvl="6"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4"/>
          </p:nvPr>
        </p:nvSpPr>
        <p:spPr>
          <a:xfrm>
            <a:off x="6364820" y="1744357"/>
            <a:ext cx="5245100" cy="513481"/>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lt2"/>
              </a:buClr>
              <a:buFont typeface="Noto Sans Symbols"/>
              <a:buNone/>
              <a:defRPr sz="2400" b="1" i="0" u="none" strike="noStrike" cap="none">
                <a:solidFill>
                  <a:schemeClr val="lt2"/>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523745" marR="0" lvl="5" indent="-215016" algn="l" rtl="0">
              <a:spcBef>
                <a:spcPts val="0"/>
              </a:spcBef>
              <a:spcAft>
                <a:spcPts val="0"/>
              </a:spcAft>
              <a:buClr>
                <a:schemeClr val="lt2"/>
              </a:buClr>
              <a:buSzPct val="70000"/>
              <a:buFont typeface="Noto Sans Symbols"/>
              <a:buChar char="▪"/>
              <a:defRPr sz="2400" b="0" i="0" u="none" strike="noStrike" cap="none">
                <a:solidFill>
                  <a:schemeClr val="dk1"/>
                </a:solidFill>
                <a:latin typeface="Arial"/>
                <a:ea typeface="Arial"/>
                <a:cs typeface="Arial"/>
                <a:sym typeface="Arial"/>
              </a:defRPr>
            </a:lvl6pPr>
            <a:lvl7pPr marL="1828494" marR="0" lvl="6"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7pPr>
            <a:lvl8pPr marL="2133243" marR="0" lvl="7" indent="-198085"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8pPr>
            <a:lvl9pPr marL="2431643" marR="0" lvl="8" indent="-191739" algn="l" rtl="0">
              <a:spcBef>
                <a:spcPts val="0"/>
              </a:spcBef>
              <a:spcAft>
                <a:spcPts val="0"/>
              </a:spcAft>
              <a:buClr>
                <a:schemeClr val="dk1"/>
              </a:buClr>
              <a:buSzPct val="70000"/>
              <a:buFont typeface="Arial"/>
              <a:buChar char="–"/>
              <a:defRPr sz="24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title"/>
          </p:nvPr>
        </p:nvSpPr>
        <p:spPr>
          <a:xfrm>
            <a:off x="641352" y="727077"/>
            <a:ext cx="10968566" cy="656591"/>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266"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266"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266"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266"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266" b="1" i="0" u="none" strike="noStrike" cap="none">
                <a:solidFill>
                  <a:schemeClr val="dk2"/>
                </a:solidFill>
                <a:latin typeface="Arial"/>
                <a:ea typeface="Arial"/>
                <a:cs typeface="Arial"/>
                <a:sym typeface="Arial"/>
              </a:defRPr>
            </a:lvl5pPr>
            <a:lvl6pPr marL="609498" marR="0" lvl="5" indent="0" algn="l" rtl="0">
              <a:spcBef>
                <a:spcPts val="0"/>
              </a:spcBef>
              <a:spcAft>
                <a:spcPts val="0"/>
              </a:spcAft>
              <a:buNone/>
              <a:defRPr sz="4266" b="1" i="0" u="none" strike="noStrike" cap="none">
                <a:solidFill>
                  <a:schemeClr val="dk2"/>
                </a:solidFill>
                <a:latin typeface="Arial"/>
                <a:ea typeface="Arial"/>
                <a:cs typeface="Arial"/>
                <a:sym typeface="Arial"/>
              </a:defRPr>
            </a:lvl6pPr>
            <a:lvl7pPr marL="1218996" marR="0" lvl="6" indent="0" algn="l" rtl="0">
              <a:spcBef>
                <a:spcPts val="0"/>
              </a:spcBef>
              <a:spcAft>
                <a:spcPts val="0"/>
              </a:spcAft>
              <a:buNone/>
              <a:defRPr sz="4266" b="1" i="0" u="none" strike="noStrike" cap="none">
                <a:solidFill>
                  <a:schemeClr val="dk2"/>
                </a:solidFill>
                <a:latin typeface="Arial"/>
                <a:ea typeface="Arial"/>
                <a:cs typeface="Arial"/>
                <a:sym typeface="Arial"/>
              </a:defRPr>
            </a:lvl7pPr>
            <a:lvl8pPr marL="1828494" marR="0" lvl="7" indent="0" algn="l" rtl="0">
              <a:spcBef>
                <a:spcPts val="0"/>
              </a:spcBef>
              <a:spcAft>
                <a:spcPts val="0"/>
              </a:spcAft>
              <a:buNone/>
              <a:defRPr sz="4266" b="1" i="0" u="none" strike="noStrike" cap="none">
                <a:solidFill>
                  <a:schemeClr val="dk2"/>
                </a:solidFill>
                <a:latin typeface="Arial"/>
                <a:ea typeface="Arial"/>
                <a:cs typeface="Arial"/>
                <a:sym typeface="Arial"/>
              </a:defRPr>
            </a:lvl8pPr>
            <a:lvl9pPr marL="2437991" marR="0" lvl="8" indent="0" algn="l" rtl="0">
              <a:spcBef>
                <a:spcPts val="0"/>
              </a:spcBef>
              <a:spcAft>
                <a:spcPts val="0"/>
              </a:spcAft>
              <a:buNone/>
              <a:defRPr sz="4266" b="1" i="0" u="none" strike="noStrike" cap="none">
                <a:solidFill>
                  <a:schemeClr val="dk2"/>
                </a:solidFill>
                <a:latin typeface="Arial"/>
                <a:ea typeface="Arial"/>
                <a:cs typeface="Arial"/>
                <a:sym typeface="Arial"/>
              </a:defRPr>
            </a:lvl9pPr>
          </a:lstStyle>
          <a:p>
            <a:endParaRPr/>
          </a:p>
        </p:txBody>
      </p:sp>
      <p:sp>
        <p:nvSpPr>
          <p:cNvPr id="45" name="Shape 45"/>
          <p:cNvSpPr txBox="1">
            <a:spLocks noGrp="1"/>
          </p:cNvSpPr>
          <p:nvPr>
            <p:ph type="body" idx="5"/>
          </p:nvPr>
        </p:nvSpPr>
        <p:spPr>
          <a:xfrm>
            <a:off x="641350" y="1270455"/>
            <a:ext cx="10966451" cy="513481"/>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lt2"/>
              </a:buClr>
              <a:buFont typeface="Noto Sans Symbols"/>
              <a:buNone/>
              <a:defRPr sz="2400" b="1" i="0" u="none" strike="noStrike" cap="none">
                <a:solidFill>
                  <a:schemeClr val="lt2"/>
                </a:solidFill>
                <a:latin typeface="Arial"/>
                <a:ea typeface="Arial"/>
                <a:cs typeface="Arial"/>
                <a:sym typeface="Arial"/>
              </a:defRPr>
            </a:lvl1pPr>
            <a:lvl2pPr marL="380936" marR="0" lvl="1" indent="-228562" algn="l" rtl="0">
              <a:spcBef>
                <a:spcPts val="0"/>
              </a:spcBef>
              <a:spcAft>
                <a:spcPts val="0"/>
              </a:spcAft>
              <a:buClr>
                <a:schemeClr val="lt2"/>
              </a:buClr>
              <a:buSzPct val="100000"/>
              <a:buFont typeface="Noto Sans Symbols"/>
              <a:buChar char="▪"/>
              <a:defRPr sz="2400" b="0" i="0" u="none" strike="noStrike" cap="none">
                <a:solidFill>
                  <a:schemeClr val="dk1"/>
                </a:solidFill>
                <a:latin typeface="Arial"/>
                <a:ea typeface="Arial"/>
                <a:cs typeface="Arial"/>
                <a:sym typeface="Arial"/>
              </a:defRPr>
            </a:lvl2pPr>
            <a:lvl3pPr marL="761872" marR="0" lvl="2" indent="-235334" algn="l" rtl="0">
              <a:spcBef>
                <a:spcPts val="0"/>
              </a:spcBef>
              <a:spcAft>
                <a:spcPts val="0"/>
              </a:spcAft>
              <a:buClr>
                <a:schemeClr val="lt2"/>
              </a:buClr>
              <a:buSzPct val="90000"/>
              <a:buFont typeface="Arial"/>
              <a:buChar char="–"/>
              <a:defRPr sz="2400" b="0" i="0" u="none" strike="noStrike" cap="none">
                <a:solidFill>
                  <a:schemeClr val="dk1"/>
                </a:solidFill>
                <a:latin typeface="Arial"/>
                <a:ea typeface="Arial"/>
                <a:cs typeface="Arial"/>
                <a:sym typeface="Arial"/>
              </a:defRPr>
            </a:lvl3pPr>
            <a:lvl4pPr marL="1134343" marR="0" lvl="3" indent="-250570" algn="l" rtl="0">
              <a:spcBef>
                <a:spcPts val="0"/>
              </a:spcBef>
              <a:spcAft>
                <a:spcPts val="0"/>
              </a:spcAft>
              <a:buClr>
                <a:schemeClr val="lt2"/>
              </a:buClr>
              <a:buSzPct val="79999"/>
              <a:buFont typeface="Noto Sans Symbols"/>
              <a:buChar char="▪"/>
              <a:defRPr sz="2400" b="0" i="0" u="none" strike="noStrike" cap="none">
                <a:solidFill>
                  <a:schemeClr val="dk1"/>
                </a:solidFill>
                <a:latin typeface="Arial"/>
                <a:ea typeface="Arial"/>
                <a:cs typeface="Arial"/>
                <a:sym typeface="Arial"/>
              </a:defRPr>
            </a:lvl4pPr>
            <a:lvl5pPr marL="1515279" marR="0" lvl="4" indent="-274272" algn="l" rtl="0">
              <a:spcBef>
                <a:spcPts val="0"/>
              </a:spcBef>
              <a:spcAft>
                <a:spcPts val="0"/>
              </a:spcAft>
              <a:buClr>
                <a:schemeClr val="lt2"/>
              </a:buClr>
              <a:buSzPct val="70000"/>
              <a:buFont typeface="Arial"/>
              <a:buChar char="–"/>
              <a:defRPr sz="2400" b="0" i="0" u="none" strike="noStrike" cap="none">
                <a:solidFill>
                  <a:schemeClr val="dk1"/>
                </a:solidFill>
                <a:latin typeface="Arial"/>
                <a:ea typeface="Arial"/>
                <a:cs typeface="Arial"/>
                <a:sym typeface="Arial"/>
              </a:defRPr>
            </a:lvl5pPr>
            <a:lvl6pPr marL="1828494" marR="0" lvl="5" indent="-220096" algn="l" rtl="0">
              <a:spcBef>
                <a:spcPts val="533"/>
              </a:spcBef>
              <a:buClr>
                <a:schemeClr val="lt2"/>
              </a:buClr>
              <a:buSzPct val="60000"/>
              <a:buFont typeface="Noto Sans Symbols"/>
              <a:buChar char="▪"/>
              <a:defRPr sz="2666" b="0" i="0" u="none" strike="noStrike" cap="none">
                <a:solidFill>
                  <a:schemeClr val="dk1"/>
                </a:solidFill>
                <a:latin typeface="Arial"/>
                <a:ea typeface="Arial"/>
                <a:cs typeface="Arial"/>
                <a:sym typeface="Arial"/>
              </a:defRPr>
            </a:lvl6pPr>
            <a:lvl7pPr marL="3961736" marR="0" lvl="6" indent="-135444" algn="l" rtl="0">
              <a:spcBef>
                <a:spcPts val="533"/>
              </a:spcBef>
              <a:buClr>
                <a:schemeClr val="dk1"/>
              </a:buClr>
              <a:buSzPct val="100000"/>
              <a:buFont typeface="Arial"/>
              <a:buChar char="•"/>
              <a:defRPr sz="2666" b="0" i="0" u="none" strike="noStrike" cap="none">
                <a:solidFill>
                  <a:schemeClr val="dk1"/>
                </a:solidFill>
                <a:latin typeface="Arial"/>
                <a:ea typeface="Arial"/>
                <a:cs typeface="Arial"/>
                <a:sym typeface="Arial"/>
              </a:defRPr>
            </a:lvl7pPr>
            <a:lvl8pPr marL="4571234" marR="0" lvl="7" indent="-135444" algn="l" rtl="0">
              <a:spcBef>
                <a:spcPts val="533"/>
              </a:spcBef>
              <a:buClr>
                <a:schemeClr val="dk1"/>
              </a:buClr>
              <a:buSzPct val="100000"/>
              <a:buFont typeface="Arial"/>
              <a:buChar char="•"/>
              <a:defRPr sz="2666" b="0" i="0" u="none" strike="noStrike" cap="none">
                <a:solidFill>
                  <a:schemeClr val="dk1"/>
                </a:solidFill>
                <a:latin typeface="Arial"/>
                <a:ea typeface="Arial"/>
                <a:cs typeface="Arial"/>
                <a:sym typeface="Arial"/>
              </a:defRPr>
            </a:lvl8pPr>
            <a:lvl9pPr marL="5180732" marR="0" lvl="8" indent="-135444" algn="l" rtl="0">
              <a:spcBef>
                <a:spcPts val="533"/>
              </a:spcBef>
              <a:buClr>
                <a:schemeClr val="dk1"/>
              </a:buClr>
              <a:buSzPct val="100000"/>
              <a:buFont typeface="Arial"/>
              <a:buChar char="•"/>
              <a:defRPr sz="26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794019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718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5" y="2084173"/>
            <a:ext cx="9860672" cy="1793104"/>
          </a:xfrm>
        </p:spPr>
        <p:txBody>
          <a:bodyPr/>
          <a:lstStyle>
            <a:lvl1pPr>
              <a:defRPr sz="4704" baseline="0"/>
            </a:lvl1pPr>
          </a:lstStyle>
          <a:p>
            <a:r>
              <a:rPr lang="en-US"/>
              <a:t>Click to edit Master title style</a:t>
            </a:r>
          </a:p>
        </p:txBody>
      </p:sp>
    </p:spTree>
    <p:extLst>
      <p:ext uri="{BB962C8B-B14F-4D97-AF65-F5344CB8AC3E}">
        <p14:creationId xmlns:p14="http://schemas.microsoft.com/office/powerpoint/2010/main" val="4575665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09375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2.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7" Type="http://schemas.openxmlformats.org/officeDocument/2006/relationships/theme" Target="../theme/theme3.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image" Target="../media/image11.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4082" r:id="rId21"/>
    <p:sldLayoutId id="2147484085" r:id="rId22"/>
    <p:sldLayoutId id="2147484047" r:id="rId23"/>
    <p:sldLayoutId id="2147484048" r:id="rId24"/>
    <p:sldLayoutId id="2147484049" r:id="rId25"/>
    <p:sldLayoutId id="2147484050" r:id="rId26"/>
    <p:sldLayoutId id="2147484051" r:id="rId27"/>
    <p:sldLayoutId id="2147484052" r:id="rId28"/>
    <p:sldLayoutId id="2147484053" r:id="rId29"/>
    <p:sldLayoutId id="2147484054" r:id="rId30"/>
    <p:sldLayoutId id="2147484055" r:id="rId31"/>
    <p:sldLayoutId id="2147484057" r:id="rId32"/>
    <p:sldLayoutId id="2147484058" r:id="rId33"/>
    <p:sldLayoutId id="2147484059" r:id="rId34"/>
    <p:sldLayoutId id="2147484060" r:id="rId35"/>
    <p:sldLayoutId id="2147484061" r:id="rId36"/>
    <p:sldLayoutId id="2147484062" r:id="rId37"/>
    <p:sldLayoutId id="2147484063" r:id="rId38"/>
    <p:sldLayoutId id="2147484064" r:id="rId39"/>
    <p:sldLayoutId id="2147484065" r:id="rId40"/>
    <p:sldLayoutId id="2147484066" r:id="rId41"/>
    <p:sldLayoutId id="2147484067" r:id="rId42"/>
    <p:sldLayoutId id="2147484068" r:id="rId43"/>
    <p:sldLayoutId id="2147484069" r:id="rId44"/>
    <p:sldLayoutId id="2147484070" r:id="rId45"/>
    <p:sldLayoutId id="2147484071" r:id="rId46"/>
    <p:sldLayoutId id="2147484072" r:id="rId47"/>
    <p:sldLayoutId id="2147484073" r:id="rId48"/>
    <p:sldLayoutId id="2147484074" r:id="rId49"/>
    <p:sldLayoutId id="2147484075" r:id="rId50"/>
    <p:sldLayoutId id="2147484076" r:id="rId51"/>
    <p:sldLayoutId id="2147484157" r:id="rId52"/>
    <p:sldLayoutId id="2147484193" r:id="rId53"/>
    <p:sldLayoutId id="2147484194" r:id="rId54"/>
    <p:sldLayoutId id="2147484195" r:id="rId55"/>
    <p:sldLayoutId id="2147484196" r:id="rId56"/>
    <p:sldLayoutId id="2147484197" r:id="rId57"/>
    <p:sldLayoutId id="2147484198" r:id="rId58"/>
    <p:sldLayoutId id="2147484200" r:id="rId5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9.png"/><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0.tiff"/><Relationship Id="rId7" Type="http://schemas.openxmlformats.org/officeDocument/2006/relationships/image" Target="../media/image44.emf"/><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43.emf"/><Relationship Id="rId11" Type="http://schemas.openxmlformats.org/officeDocument/2006/relationships/image" Target="../media/image39.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tiff"/></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3.emf"/><Relationship Id="rId7" Type="http://schemas.openxmlformats.org/officeDocument/2006/relationships/image" Target="../media/image50.tiff"/><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4.emf"/></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38.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emf"/><Relationship Id="rId7" Type="http://schemas.openxmlformats.org/officeDocument/2006/relationships/hyperlink" Target="https://www.linkedin.com/in/hari-krishnan-304a027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twitter.com/cn_harikrishnan?s=08" TargetMode="Externa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tiff"/><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6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82.pn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4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image" Target="../media/image98.emf"/><Relationship Id="rId21" Type="http://schemas.openxmlformats.org/officeDocument/2006/relationships/image" Target="../media/image116.png"/><Relationship Id="rId7" Type="http://schemas.openxmlformats.org/officeDocument/2006/relationships/image" Target="../media/image102.emf"/><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19.pn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8.emf"/><Relationship Id="rId5" Type="http://schemas.openxmlformats.org/officeDocument/2006/relationships/image" Target="../media/image100.emf"/><Relationship Id="rId15" Type="http://schemas.openxmlformats.org/officeDocument/2006/relationships/image" Target="../media/image110.png"/><Relationship Id="rId23" Type="http://schemas.microsoft.com/office/2007/relationships/hdphoto" Target="../media/hdphoto1.wdp"/><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emf"/><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g"/><Relationship Id="rId1" Type="http://schemas.openxmlformats.org/officeDocument/2006/relationships/slideLayout" Target="../slideLayouts/slideLayout17.xml"/><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53.xml"/><Relationship Id="rId6" Type="http://schemas.openxmlformats.org/officeDocument/2006/relationships/hyperlink" Target="https://xmonkeys360.com/" TargetMode="External"/><Relationship Id="rId5" Type="http://schemas.openxmlformats.org/officeDocument/2006/relationships/image" Target="../media/image126.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593" y="-48357"/>
            <a:ext cx="2635851" cy="2635851"/>
          </a:xfrm>
          <a:prstGeom prst="rect">
            <a:avLst/>
          </a:prstGeom>
        </p:spPr>
      </p:pic>
      <p:pic>
        <p:nvPicPr>
          <p:cNvPr id="6" name="Picture 5">
            <a:extLst>
              <a:ext uri="{FF2B5EF4-FFF2-40B4-BE49-F238E27FC236}">
                <a16:creationId xmlns:a16="http://schemas.microsoft.com/office/drawing/2014/main" id="{635994C6-3880-433E-B639-549731CD9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148" y="721385"/>
            <a:ext cx="2237704" cy="2237704"/>
          </a:xfrm>
          <a:prstGeom prst="rect">
            <a:avLst/>
          </a:prstGeom>
        </p:spPr>
      </p:pic>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129428" y="3139811"/>
            <a:ext cx="10875647" cy="1959314"/>
          </a:xfrm>
        </p:spPr>
        <p:txBody>
          <a:bodyPr>
            <a:noAutofit/>
          </a:bodyPr>
          <a:lstStyle/>
          <a:p>
            <a:pPr algn="ctr"/>
            <a:r>
              <a:rPr lang="en-US" sz="6000" b="1" dirty="0">
                <a:latin typeface="+mn-lt"/>
              </a:rPr>
              <a:t>Mobile Development Xamarin with Azure</a:t>
            </a:r>
          </a:p>
        </p:txBody>
      </p:sp>
    </p:spTree>
    <p:extLst>
      <p:ext uri="{BB962C8B-B14F-4D97-AF65-F5344CB8AC3E}">
        <p14:creationId xmlns:p14="http://schemas.microsoft.com/office/powerpoint/2010/main" val="363839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062089" y="2906086"/>
            <a:ext cx="9029754" cy="1022871"/>
            <a:chOff x="1951037" y="2735262"/>
            <a:chExt cx="9210819" cy="1043382"/>
          </a:xfrm>
        </p:grpSpPr>
        <p:sp>
          <p:nvSpPr>
            <p:cNvPr id="8" name="TextBox 7"/>
            <p:cNvSpPr txBox="1"/>
            <p:nvPr/>
          </p:nvSpPr>
          <p:spPr>
            <a:xfrm>
              <a:off x="1951037" y="2735262"/>
              <a:ext cx="3269102" cy="1043382"/>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rPr>
                <a:t>Microsoft</a:t>
              </a:r>
            </a:p>
          </p:txBody>
        </p:sp>
        <p:sp>
          <p:nvSpPr>
            <p:cNvPr id="9" name="Heart 8"/>
            <p:cNvSpPr/>
            <p:nvPr/>
          </p:nvSpPr>
          <p:spPr bwMode="auto">
            <a:xfrm>
              <a:off x="5227637" y="2837843"/>
              <a:ext cx="838200" cy="838200"/>
            </a:xfrm>
            <a:prstGeom prst="hear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6260617" y="2735262"/>
              <a:ext cx="4901239" cy="1043382"/>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rPr>
                <a:t>Cross-Platform</a:t>
              </a:r>
            </a:p>
          </p:txBody>
        </p:sp>
      </p:gr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113" y="5595361"/>
            <a:ext cx="2345334" cy="982566"/>
          </a:xfrm>
          <a:prstGeom prst="rect">
            <a:avLst/>
          </a:prstGeom>
        </p:spPr>
      </p:pic>
    </p:spTree>
    <p:extLst>
      <p:ext uri="{BB962C8B-B14F-4D97-AF65-F5344CB8AC3E}">
        <p14:creationId xmlns:p14="http://schemas.microsoft.com/office/powerpoint/2010/main" val="143373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r>
              <a:rPr lang="en-US" sz="4000" kern="0" dirty="0">
                <a:solidFill>
                  <a:schemeClr val="bg1"/>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050" y="1477769"/>
            <a:ext cx="787210" cy="787210"/>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a:t>Xamarin’s unique approach</a:t>
            </a:r>
          </a:p>
        </p:txBody>
      </p:sp>
      <p:sp>
        <p:nvSpPr>
          <p:cNvPr id="14" name="TextBox 13"/>
          <p:cNvSpPr txBox="1"/>
          <p:nvPr/>
        </p:nvSpPr>
        <p:spPr>
          <a:xfrm>
            <a:off x="419449" y="5523645"/>
            <a:ext cx="11353104" cy="628178"/>
          </a:xfrm>
          <a:prstGeom prst="rect">
            <a:avLst/>
          </a:prstGeom>
          <a:noFill/>
        </p:spPr>
        <p:txBody>
          <a:bodyPr wrap="square" lIns="179260" tIns="143407" rIns="179260" bIns="143407" rtlCol="0">
            <a:spAutoFit/>
          </a:bodyPr>
          <a:lstStyle/>
          <a:p>
            <a:pPr algn="ctr" defTabSz="914028"/>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86052" y="421076"/>
            <a:ext cx="234752" cy="9845190"/>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endParaRPr lang="en-US" sz="1766" kern="0" dirty="0">
              <a:ln w="38100" cmpd="sng">
                <a:solidFill>
                  <a:srgbClr val="000000"/>
                </a:solidFill>
                <a:prstDash val="dash"/>
              </a:ln>
              <a:solidFill>
                <a:srgbClr val="404040"/>
              </a:solidFill>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01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0965" y="384857"/>
            <a:ext cx="7541876" cy="393814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5912" y="1189813"/>
            <a:ext cx="4070076" cy="4135196"/>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9788" y="1525506"/>
            <a:ext cx="3866793" cy="3846407"/>
          </a:xfrm>
          <a:prstGeom prst="rect">
            <a:avLst/>
          </a:prstGeom>
        </p:spPr>
      </p:pic>
      <p:sp>
        <p:nvSpPr>
          <p:cNvPr id="2" name="Title 1"/>
          <p:cNvSpPr>
            <a:spLocks noGrp="1"/>
          </p:cNvSpPr>
          <p:nvPr>
            <p:ph type="title"/>
          </p:nvPr>
        </p:nvSpPr>
        <p:spPr/>
        <p:txBody>
          <a:bodyPr>
            <a:normAutofit/>
          </a:bodyPr>
          <a:lstStyle/>
          <a:p>
            <a:r>
              <a:rPr lang="en-US" dirty="0"/>
              <a:t>Xamarin Native – Traditional UI</a:t>
            </a:r>
          </a:p>
        </p:txBody>
      </p:sp>
      <p:sp>
        <p:nvSpPr>
          <p:cNvPr id="3" name="Text Placeholder 2"/>
          <p:cNvSpPr>
            <a:spLocks noGrp="1"/>
          </p:cNvSpPr>
          <p:nvPr>
            <p:ph idx="4294967295"/>
          </p:nvPr>
        </p:nvSpPr>
        <p:spPr>
          <a:xfrm>
            <a:off x="952935" y="5107544"/>
            <a:ext cx="4616143" cy="2267421"/>
          </a:xfrm>
        </p:spPr>
        <p:txBody>
          <a:bodyPr>
            <a:normAutofit/>
          </a:bodyPr>
          <a:lstStyle/>
          <a:p>
            <a:pPr marL="0" indent="0" algn="ctr">
              <a:lnSpc>
                <a:spcPct val="100000"/>
              </a:lnSpc>
              <a:buNone/>
            </a:pPr>
            <a:r>
              <a:rPr lang="en-US" sz="2549" dirty="0">
                <a:solidFill>
                  <a:schemeClr val="tx1"/>
                </a:solidFill>
              </a:rPr>
              <a:t>3 Native User Interfaces</a:t>
            </a:r>
          </a:p>
          <a:p>
            <a:pPr marL="0" indent="0" algn="ctr">
              <a:lnSpc>
                <a:spcPct val="100000"/>
              </a:lnSpc>
              <a:buNone/>
            </a:pPr>
            <a:r>
              <a:rPr lang="en-US" sz="2549" dirty="0">
                <a:solidFill>
                  <a:schemeClr val="tx1"/>
                </a:solidFill>
              </a:rPr>
              <a:t>Shared App Logic</a:t>
            </a:r>
          </a:p>
        </p:txBody>
      </p:sp>
      <p:grpSp>
        <p:nvGrpSpPr>
          <p:cNvPr id="25" name="Group 24"/>
          <p:cNvGrpSpPr/>
          <p:nvPr/>
        </p:nvGrpSpPr>
        <p:grpSpPr>
          <a:xfrm>
            <a:off x="1002088" y="2481833"/>
            <a:ext cx="4501219" cy="253546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dirty="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solidFill>
                    <a:srgbClr val="00BBF1"/>
                  </a:solidFill>
                  <a:ea typeface="Segoe UI" pitchFamily="34" charset="0"/>
                  <a:cs typeface="Segoe UI" pitchFamily="34" charset="0"/>
                </a:rPr>
                <a:t> </a:t>
              </a:r>
            </a:p>
          </p:txBody>
        </p:sp>
        <p:sp>
          <p:nvSpPr>
            <p:cNvPr id="31" name="TextBox 30"/>
            <p:cNvSpPr txBox="1"/>
            <p:nvPr/>
          </p:nvSpPr>
          <p:spPr>
            <a:xfrm>
              <a:off x="6845300"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dirty="0">
                  <a:solidFill>
                    <a:srgbClr val="FFFFFF"/>
                  </a:solidFill>
                </a:rPr>
                <a:t>Windows C#</a:t>
              </a:r>
            </a:p>
          </p:txBody>
        </p:sp>
        <p:sp>
          <p:nvSpPr>
            <p:cNvPr id="32" name="TextBox 31"/>
            <p:cNvSpPr txBox="1"/>
            <p:nvPr/>
          </p:nvSpPr>
          <p:spPr>
            <a:xfrm>
              <a:off x="4626798" y="2021408"/>
              <a:ext cx="2353425"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dirty="0">
                  <a:solidFill>
                    <a:srgbClr val="FFFFFF"/>
                  </a:solidFill>
                </a:rPr>
                <a:t>Android C#</a:t>
              </a:r>
            </a:p>
          </p:txBody>
        </p:sp>
      </p:grpSp>
      <p:grpSp>
        <p:nvGrpSpPr>
          <p:cNvPr id="7" name="Group 6"/>
          <p:cNvGrpSpPr/>
          <p:nvPr/>
        </p:nvGrpSpPr>
        <p:grpSpPr>
          <a:xfrm>
            <a:off x="1346663" y="1803707"/>
            <a:ext cx="3721070" cy="615527"/>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11626" y="3518038"/>
            <a:ext cx="4491680" cy="68177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dirty="0">
                <a:solidFill>
                  <a:srgbClr val="FFFFFF"/>
                </a:solidFill>
                <a:latin typeface="Segoe UI Light"/>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8834" y="3217054"/>
            <a:ext cx="4433632" cy="3640245"/>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275605" y="3123245"/>
            <a:ext cx="1700041" cy="3640245"/>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62033" y="3055814"/>
            <a:ext cx="3848836" cy="3801484"/>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472609" y="1991618"/>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926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Xamarin.Forms: approach</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Xamarin.Forms - UI</a:t>
            </a:r>
          </a:p>
        </p:txBody>
      </p:sp>
    </p:spTree>
    <p:extLst>
      <p:ext uri="{BB962C8B-B14F-4D97-AF65-F5344CB8AC3E}">
        <p14:creationId xmlns:p14="http://schemas.microsoft.com/office/powerpoint/2010/main" val="121939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Cross Platform Native UI</a:t>
            </a:r>
          </a:p>
        </p:txBody>
      </p:sp>
      <p:sp>
        <p:nvSpPr>
          <p:cNvPr id="5" name="Content Placeholder 4"/>
          <p:cNvSpPr>
            <a:spLocks noGrp="1"/>
          </p:cNvSpPr>
          <p:nvPr>
            <p:ph idx="4294967295"/>
          </p:nvPr>
        </p:nvSpPr>
        <p:spPr>
          <a:xfrm>
            <a:off x="1183468" y="4968656"/>
            <a:ext cx="4479680" cy="1557117"/>
          </a:xfrm>
        </p:spPr>
        <p:txBody>
          <a:bodyPr>
            <a:normAutofit/>
          </a:bodyPr>
          <a:lstStyle/>
          <a:p>
            <a:pPr marL="0" indent="0" algn="ctr">
              <a:lnSpc>
                <a:spcPct val="100000"/>
              </a:lnSpc>
              <a:buNone/>
            </a:pPr>
            <a:r>
              <a:rPr lang="en-US" sz="2400" dirty="0">
                <a:solidFill>
                  <a:schemeClr val="tx1"/>
                </a:solidFill>
              </a:rPr>
              <a:t>Shared Native User Interface</a:t>
            </a:r>
          </a:p>
          <a:p>
            <a:pPr marL="0" indent="0" algn="ctr">
              <a:lnSpc>
                <a:spcPct val="100000"/>
              </a:lnSpc>
              <a:buNone/>
            </a:pPr>
            <a:r>
              <a:rPr lang="en-US" sz="2400" dirty="0">
                <a:solidFill>
                  <a:schemeClr val="tx1"/>
                </a:solidFill>
              </a:rPr>
              <a:t>Shared App Logic</a:t>
            </a:r>
          </a:p>
          <a:p>
            <a:pPr marL="0" indent="0">
              <a:buNone/>
            </a:pPr>
            <a:endParaRPr lang="en-US" sz="2400" dirty="0">
              <a:solidFill>
                <a:schemeClr val="tx1"/>
              </a:solidFill>
            </a:endParaRPr>
          </a:p>
        </p:txBody>
      </p:sp>
      <p:grpSp>
        <p:nvGrpSpPr>
          <p:cNvPr id="8" name="Group 7"/>
          <p:cNvGrpSpPr/>
          <p:nvPr/>
        </p:nvGrpSpPr>
        <p:grpSpPr>
          <a:xfrm>
            <a:off x="1173930" y="1783562"/>
            <a:ext cx="4501219" cy="320115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dirty="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3134" kern="0" dirty="0">
                  <a:solidFill>
                    <a:srgbClr val="FFFFFF"/>
                  </a:solidFill>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223" y="217266"/>
            <a:ext cx="4641922" cy="443832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507" y="1165567"/>
            <a:ext cx="2722421" cy="2765482"/>
          </a:xfrm>
          <a:prstGeom prst="rect">
            <a:avLst/>
          </a:prstGeom>
        </p:spPr>
      </p:pic>
      <p:pic>
        <p:nvPicPr>
          <p:cNvPr id="33" name="Picture 32"/>
          <p:cNvPicPr>
            <a:picLocks noChangeAspect="1"/>
          </p:cNvPicPr>
          <p:nvPr/>
        </p:nvPicPr>
        <p:blipFill>
          <a:blip r:embed="rId7"/>
          <a:stretch>
            <a:fillRect/>
          </a:stretch>
        </p:blipFill>
        <p:spPr>
          <a:xfrm>
            <a:off x="5663148" y="3308821"/>
            <a:ext cx="6841579" cy="285907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846" y="1983281"/>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50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Xamarin.Forms</a:t>
            </a:r>
          </a:p>
        </p:txBody>
      </p:sp>
      <p:sp>
        <p:nvSpPr>
          <p:cNvPr id="3" name="Text Placeholder 2"/>
          <p:cNvSpPr>
            <a:spLocks noGrp="1"/>
          </p:cNvSpPr>
          <p:nvPr>
            <p:ph type="body" sz="quarter" idx="4294967295"/>
          </p:nvPr>
        </p:nvSpPr>
        <p:spPr>
          <a:xfrm>
            <a:off x="557990" y="5048317"/>
            <a:ext cx="5321892" cy="577081"/>
          </a:xfrm>
        </p:spPr>
        <p:txBody>
          <a:bodyPr/>
          <a:lstStyle/>
          <a:p>
            <a:pPr algn="ctr">
              <a:lnSpc>
                <a:spcPct val="100000"/>
              </a:lnSpc>
            </a:pPr>
            <a:r>
              <a:rPr lang="en-US" sz="2550" dirty="0"/>
              <a:t>Traditional Xamarin approach</a:t>
            </a:r>
          </a:p>
        </p:txBody>
      </p:sp>
      <p:sp>
        <p:nvSpPr>
          <p:cNvPr id="4" name="Text Placeholder 3"/>
          <p:cNvSpPr>
            <a:spLocks noGrp="1"/>
          </p:cNvSpPr>
          <p:nvPr>
            <p:ph type="body" sz="quarter" idx="4294967295"/>
          </p:nvPr>
        </p:nvSpPr>
        <p:spPr>
          <a:xfrm>
            <a:off x="6264912" y="5048317"/>
            <a:ext cx="5321892" cy="830263"/>
          </a:xfrm>
        </p:spPr>
        <p:txBody>
          <a:bodyPr>
            <a:normAutofit lnSpcReduction="10000"/>
          </a:bodyPr>
          <a:lstStyle/>
          <a:p>
            <a:pPr algn="ctr"/>
            <a:r>
              <a:rPr lang="en-US" sz="2550" dirty="0"/>
              <a:t>With Xamarin.Forms:</a:t>
            </a:r>
            <a:br>
              <a:rPr lang="en-US" sz="2550" dirty="0"/>
            </a:br>
            <a:r>
              <a:rPr lang="en-US" sz="2550" dirty="0"/>
              <a:t>More code-sharing, all native</a:t>
            </a:r>
          </a:p>
        </p:txBody>
      </p:sp>
      <p:grpSp>
        <p:nvGrpSpPr>
          <p:cNvPr id="11" name="Group 10"/>
          <p:cNvGrpSpPr/>
          <p:nvPr/>
        </p:nvGrpSpPr>
        <p:grpSpPr>
          <a:xfrm>
            <a:off x="538477" y="1739001"/>
            <a:ext cx="5364998" cy="2928250"/>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0" name="TextBox 89"/>
              <p:cNvSpPr txBox="1"/>
              <p:nvPr/>
            </p:nvSpPr>
            <p:spPr>
              <a:xfrm>
                <a:off x="14336000" y="5049365"/>
                <a:ext cx="4292952"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2" name="TextBox 91"/>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99" y="1739001"/>
            <a:ext cx="5364998" cy="2928250"/>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0" name="TextBox 119"/>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4"/>
              <a:r>
                <a:rPr lang="en-US" sz="2200" dirty="0">
                  <a:solidFill>
                    <a:schemeClr val="bg1"/>
                  </a:solidFill>
                  <a:latin typeface="Segoe UI Semibold" panose="020B0702040204020203" pitchFamily="34" charset="0"/>
                </a:rPr>
                <a:t>Xamarin.Forms</a:t>
              </a:r>
            </a:p>
          </p:txBody>
        </p:sp>
      </p:grpSp>
    </p:spTree>
    <p:extLst>
      <p:ext uri="{BB962C8B-B14F-4D97-AF65-F5344CB8AC3E}">
        <p14:creationId xmlns:p14="http://schemas.microsoft.com/office/powerpoint/2010/main" val="2824366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On </a:t>
            </a:r>
            <a:r>
              <a:rPr lang="en-US" sz="5400" b="1" dirty="0">
                <a:solidFill>
                  <a:srgbClr val="512BD4"/>
                </a:solidFill>
                <a:latin typeface="+mj-lt"/>
                <a:ea typeface="Segoe UI Symbol" panose="020B0502040204020203" pitchFamily="34" charset="0"/>
              </a:rPr>
              <a:t>average</a:t>
            </a:r>
            <a:r>
              <a:rPr lang="en-US" sz="3600" dirty="0">
                <a:solidFill>
                  <a:srgbClr val="512BD4"/>
                </a:solidFill>
                <a:latin typeface="+mj-lt"/>
                <a:ea typeface="Segoe UI Symbol" panose="020B0502040204020203" pitchFamily="34" charset="0"/>
              </a:rPr>
              <a:t> Xamarin developers share </a:t>
            </a:r>
          </a:p>
          <a:p>
            <a:pPr algn="ctr"/>
            <a:r>
              <a:rPr lang="en-US" sz="5400" b="1" dirty="0">
                <a:solidFill>
                  <a:srgbClr val="512BD4"/>
                </a:solidFill>
                <a:latin typeface="+mj-lt"/>
                <a:ea typeface="Segoe UI Symbol" panose="020B0502040204020203" pitchFamily="34" charset="0"/>
              </a:rPr>
              <a:t>80% of code</a:t>
            </a:r>
            <a:endParaRPr lang="en-US" sz="3600" b="1" dirty="0">
              <a:solidFill>
                <a:srgbClr val="512BD4"/>
              </a:solidFill>
              <a:latin typeface="+mj-lt"/>
              <a:ea typeface="Segoe UI Symbol" panose="020B0502040204020203" pitchFamily="34" charset="0"/>
            </a:endParaRPr>
          </a:p>
          <a:p>
            <a:pPr algn="ctr"/>
            <a:r>
              <a:rPr lang="en-US" sz="3600" dirty="0">
                <a:solidFill>
                  <a:srgbClr val="512BD4"/>
                </a:solidFill>
                <a:latin typeface="Segoe UI Light"/>
                <a:ea typeface="Segoe UI Symbol" panose="020B0502040204020203" pitchFamily="34" charset="0"/>
              </a:rPr>
              <a:t>across </a:t>
            </a:r>
            <a:r>
              <a:rPr lang="en-US" sz="5400" b="1" dirty="0">
                <a:solidFill>
                  <a:srgbClr val="512BD4"/>
                </a:solidFill>
                <a:latin typeface="+mj-lt"/>
                <a:ea typeface="Segoe UI Symbol" panose="020B0502040204020203" pitchFamily="34" charset="0"/>
              </a:rPr>
              <a:t>mobile apps.</a:t>
            </a:r>
            <a:endParaRPr lang="en-US" sz="3600" dirty="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407375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Native?</a:t>
            </a:r>
          </a:p>
        </p:txBody>
      </p:sp>
    </p:spTree>
    <p:extLst>
      <p:ext uri="{BB962C8B-B14F-4D97-AF65-F5344CB8AC3E}">
        <p14:creationId xmlns:p14="http://schemas.microsoft.com/office/powerpoint/2010/main" val="15371151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6614" y="2017842"/>
            <a:ext cx="10802384" cy="2722729"/>
            <a:chOff x="837552" y="2158999"/>
            <a:chExt cx="11022121" cy="2778113"/>
          </a:xfrm>
        </p:grpSpPr>
        <p:sp>
          <p:nvSpPr>
            <p:cNvPr id="4" name="Rectangle 3"/>
            <p:cNvSpPr/>
            <p:nvPr/>
          </p:nvSpPr>
          <p:spPr>
            <a:xfrm>
              <a:off x="837552" y="4515153"/>
              <a:ext cx="3200898" cy="415616"/>
            </a:xfrm>
            <a:prstGeom prst="rect">
              <a:avLst/>
            </a:prstGeom>
          </p:spPr>
          <p:txBody>
            <a:bodyPr wrap="square">
              <a:spAutoFit/>
            </a:bodyPr>
            <a:lstStyle/>
            <a:p>
              <a:pPr algn="ctr" defTabSz="457157" fontAlgn="base">
                <a:spcBef>
                  <a:spcPct val="0"/>
                </a:spcBef>
                <a:spcAft>
                  <a:spcPct val="0"/>
                </a:spcAft>
              </a:pPr>
              <a:r>
                <a:rPr lang="en-US" sz="2059" kern="0" dirty="0">
                  <a:solidFill>
                    <a:srgbClr val="404040"/>
                  </a:solidFill>
                  <a:latin typeface="Segoe UI Light"/>
                  <a:ea typeface="ＭＳ Ｐゴシック" pitchFamily="-72" charset="-128"/>
                  <a:cs typeface="Helvetica Light"/>
                </a:rPr>
                <a:t>Native User Interfaces</a:t>
              </a:r>
            </a:p>
          </p:txBody>
        </p:sp>
        <p:sp>
          <p:nvSpPr>
            <p:cNvPr id="15" name="Rectangle 14"/>
            <p:cNvSpPr/>
            <p:nvPr/>
          </p:nvSpPr>
          <p:spPr>
            <a:xfrm>
              <a:off x="4827520" y="4521496"/>
              <a:ext cx="2781434" cy="415616"/>
            </a:xfrm>
            <a:prstGeom prst="rect">
              <a:avLst/>
            </a:prstGeom>
          </p:spPr>
          <p:txBody>
            <a:bodyPr wrap="square">
              <a:spAutoFit/>
            </a:bodyPr>
            <a:lstStyle/>
            <a:p>
              <a:pPr algn="ctr" defTabSz="457157" fontAlgn="base">
                <a:spcBef>
                  <a:spcPct val="0"/>
                </a:spcBef>
                <a:spcAft>
                  <a:spcPct val="0"/>
                </a:spcAft>
              </a:pPr>
              <a:r>
                <a:rPr lang="en-US" sz="2059" kern="0" dirty="0">
                  <a:solidFill>
                    <a:srgbClr val="404040"/>
                  </a:solidFill>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5616"/>
            </a:xfrm>
            <a:prstGeom prst="rect">
              <a:avLst/>
            </a:prstGeom>
          </p:spPr>
          <p:txBody>
            <a:bodyPr wrap="square">
              <a:spAutoFit/>
            </a:bodyPr>
            <a:lstStyle/>
            <a:p>
              <a:pPr algn="ctr" defTabSz="457157" fontAlgn="base">
                <a:spcBef>
                  <a:spcPct val="0"/>
                </a:spcBef>
                <a:spcAft>
                  <a:spcPct val="0"/>
                </a:spcAft>
              </a:pPr>
              <a:r>
                <a:rPr lang="en-US" sz="2059" kern="0" dirty="0">
                  <a:solidFill>
                    <a:srgbClr val="404040"/>
                  </a:solidFill>
                  <a:latin typeface="Segoe UI Light"/>
                  <a:ea typeface="ＭＳ Ｐゴシック" pitchFamily="-72" charset="-128"/>
                  <a:cs typeface="Helvetica Light"/>
                </a:rPr>
                <a:t>Native Performance</a:t>
              </a:r>
            </a:p>
          </p:txBody>
        </p:sp>
      </p:grpSp>
      <p:grpSp>
        <p:nvGrpSpPr>
          <p:cNvPr id="10" name="Group 9"/>
          <p:cNvGrpSpPr/>
          <p:nvPr/>
        </p:nvGrpSpPr>
        <p:grpSpPr>
          <a:xfrm>
            <a:off x="499603" y="1594651"/>
            <a:ext cx="3671811" cy="3671811"/>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1199" y="1619544"/>
            <a:ext cx="3671811" cy="3671811"/>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5670" y="1507525"/>
            <a:ext cx="3758937" cy="3758937"/>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67424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4542490"/>
          </a:xfrm>
        </p:spPr>
        <p:txBody>
          <a:bodyPr/>
          <a:lstStyle/>
          <a:p>
            <a:pPr marL="0" inden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a:solidFill>
                  <a:srgbClr val="53954A"/>
                </a:solidFill>
              </a:rPr>
              <a:t>TabbedPage</a:t>
            </a:r>
            <a:r>
              <a:rPr lang="en-US" sz="1077" dirty="0">
                <a:solidFill>
                  <a:schemeClr val="tx1"/>
                </a:solidFill>
              </a:rPr>
              <a:t> </a:t>
            </a:r>
            <a:r>
              <a:rPr lang="en-US" sz="1077" dirty="0">
                <a:solidFill>
                  <a:srgbClr val="654792"/>
                </a:solidFill>
              </a:rPr>
              <a:t>xmlns</a:t>
            </a:r>
            <a:r>
              <a:rPr lang="en-US" sz="1077" dirty="0">
                <a:solidFill>
                  <a:schemeClr val="tx1"/>
                </a:solidFill>
              </a:rPr>
              <a:t>=</a:t>
            </a:r>
            <a:r>
              <a:rPr lang="en-US" sz="1077" dirty="0">
                <a:solidFill>
                  <a:srgbClr val="D53A05"/>
                </a:solidFill>
              </a:rPr>
              <a:t>"http://xamarin.com/schemas/2014/forms</a:t>
            </a:r>
            <a:r>
              <a:rPr lang="en-US" sz="1077" dirty="0">
                <a:solidFill>
                  <a:schemeClr val="tx1"/>
                </a:solidFill>
              </a:rPr>
              <a:t>"</a:t>
            </a:r>
          </a:p>
          <a:p>
            <a:pPr marL="0" indent="0">
              <a:buNone/>
            </a:pPr>
            <a:r>
              <a:rPr lang="en-US" sz="1077" dirty="0">
                <a:solidFill>
                  <a:schemeClr val="tx1"/>
                </a:solidFill>
              </a:rPr>
              <a:t>            </a:t>
            </a:r>
            <a:r>
              <a:rPr lang="en-US" sz="1077" dirty="0">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/winfx/2009/xaml"</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"MyApp.MainPage"</a:t>
            </a:r>
            <a:r>
              <a:rPr lang="en-US" sz="1077" dirty="0">
                <a:solidFill>
                  <a:schemeClr val="tx1"/>
                </a:solidFill>
              </a:rPr>
              <a:t>&gt;</a:t>
            </a:r>
          </a:p>
          <a:p>
            <a:pPr marL="0" indent="0">
              <a:buNone/>
            </a:pPr>
            <a:r>
              <a:rPr lang="en-US" sz="1077" dirty="0">
                <a:solidFill>
                  <a:schemeClr val="tx1"/>
                </a:solidFill>
              </a:rPr>
              <a:t>&lt;</a:t>
            </a:r>
            <a:r>
              <a:rPr lang="en-US" sz="1077" dirty="0">
                <a:solidFill>
                  <a:srgbClr val="53954A"/>
                </a:solidFill>
              </a:rPr>
              <a:t>TabbedPage</a:t>
            </a:r>
            <a:r>
              <a:rPr lang="en-US" sz="1077" dirty="0">
                <a:solidFill>
                  <a:schemeClr val="tx1"/>
                </a:solidFill>
              </a:rPr>
              <a:t>.Children&gt;</a:t>
            </a:r>
          </a:p>
          <a:p>
            <a:pPr marL="0" indent="0">
              <a:buNone/>
            </a:pPr>
            <a:r>
              <a:rPr lang="en-US" sz="1077" dirty="0">
                <a:solidFill>
                  <a:schemeClr val="tx1"/>
                </a:solidFill>
              </a:rPr>
              <a:t>&lt;</a:t>
            </a:r>
            <a:r>
              <a:rPr lang="en-US" sz="1077" dirty="0">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"Profile.png"</a:t>
            </a:r>
            <a:r>
              <a:rPr lang="en-US" sz="1077" dirty="0">
                <a:solidFill>
                  <a:schemeClr val="tx1"/>
                </a:solidFill>
              </a:rPr>
              <a:t>&gt;</a:t>
            </a:r>
          </a:p>
          <a:p>
            <a:pPr marL="0" indent="0">
              <a:buNone/>
            </a:pPr>
            <a:r>
              <a:rPr lang="en-US" sz="1077" dirty="0">
                <a:solidFill>
                  <a:schemeClr val="tx1"/>
                </a:solidFill>
              </a:rPr>
              <a:t>    &lt;</a:t>
            </a:r>
            <a:r>
              <a:rPr lang="en-US" sz="1077" dirty="0">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a:t>
            </a:r>
          </a:p>
          <a:p>
            <a:pPr marL="0" indent="0">
              <a:buNone/>
            </a:pPr>
            <a:r>
              <a:rPr lang="de-DE" sz="1077" dirty="0">
                <a:solidFill>
                  <a:schemeClr val="tx1"/>
                </a:solidFill>
              </a:rPr>
              <a:t>                 </a:t>
            </a:r>
            <a:r>
              <a:rPr lang="de-DE" sz="1077" dirty="0" err="1">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err="1">
                <a:solidFill>
                  <a:srgbClr val="654792"/>
                </a:solidFill>
              </a:rPr>
              <a:t>Placeholder</a:t>
            </a:r>
            <a:r>
              <a:rPr lang="de-DE" sz="1077" dirty="0">
                <a:solidFill>
                  <a:schemeClr val="tx1"/>
                </a:solidFill>
              </a:rPr>
              <a:t>=</a:t>
            </a:r>
            <a:r>
              <a:rPr lang="de-DE" sz="1077" dirty="0">
                <a:solidFill>
                  <a:srgbClr val="D53A05"/>
                </a:solidFill>
              </a:rPr>
              <a:t>"Username"</a:t>
            </a:r>
          </a:p>
          <a:p>
            <a:pPr marL="0" indent="0">
              <a:buNone/>
            </a:pPr>
            <a:r>
              <a:rPr lang="da-DK" sz="1077" dirty="0">
                <a:solidFill>
                  <a:schemeClr val="tx1"/>
                </a:solidFill>
              </a:rPr>
              <a:t>               </a:t>
            </a:r>
            <a:r>
              <a:rPr lang="da-DK" sz="1077" dirty="0" err="1">
                <a:solidFill>
                  <a:srgbClr val="654792"/>
                </a:solidFill>
              </a:rPr>
              <a:t>Text</a:t>
            </a:r>
            <a:r>
              <a:rPr lang="da-DK" sz="1077" dirty="0">
                <a:solidFill>
                  <a:schemeClr val="tx1"/>
                </a:solidFill>
              </a:rPr>
              <a:t>=</a:t>
            </a:r>
            <a:r>
              <a:rPr lang="da-DK" sz="1077" dirty="0">
                <a:solidFill>
                  <a:srgbClr val="D53A05"/>
                </a:solidFill>
              </a:rPr>
              <a:t>"{Binding </a:t>
            </a:r>
            <a:r>
              <a:rPr lang="da-DK" sz="1077" dirty="0" err="1">
                <a:solidFill>
                  <a:srgbClr val="D53A05"/>
                </a:solidFill>
              </a:rPr>
              <a:t>Username</a:t>
            </a:r>
            <a:r>
              <a:rPr lang="da-DK" sz="1077" dirty="0">
                <a:solidFill>
                  <a:srgbClr val="D53A05"/>
                </a:solidFill>
              </a:rPr>
              <a:t>}"</a:t>
            </a:r>
            <a:r>
              <a:rPr lang="da-DK" sz="1077" dirty="0">
                <a:solidFill>
                  <a:schemeClr val="tx1"/>
                </a:solidFill>
              </a:rPr>
              <a:t>/&gt;</a:t>
            </a:r>
          </a:p>
          <a:p>
            <a:pPr marL="0" indent="0">
              <a:buNone/>
            </a:pPr>
            <a:r>
              <a:rPr lang="da-DK" sz="1077" dirty="0">
                <a:solidFill>
                  <a:schemeClr val="tx1"/>
                </a:solidFill>
              </a:rPr>
              <a:t>        &lt;</a:t>
            </a:r>
            <a:r>
              <a:rPr lang="da-DK" sz="1077" dirty="0" err="1">
                <a:solidFill>
                  <a:srgbClr val="53954A"/>
                </a:solidFill>
              </a:rPr>
              <a:t>Entry</a:t>
            </a:r>
            <a:r>
              <a:rPr lang="da-DK" sz="1077" dirty="0">
                <a:solidFill>
                  <a:srgbClr val="53954A"/>
                </a:solidFill>
              </a:rPr>
              <a:t>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p>
          <a:p>
            <a:pPr marL="0" indent="0">
              <a:buNone/>
            </a:pP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"{Binding Password}"</a:t>
            </a:r>
          </a:p>
          <a:p>
            <a:pPr marL="0" indent="0">
              <a:buNone/>
            </a:pPr>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pPr marL="0" indent="0">
              <a:buNone/>
            </a:pPr>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err="1">
                <a:solidFill>
                  <a:srgbClr val="654792"/>
                </a:solidFill>
              </a:rPr>
              <a:t>Text</a:t>
            </a:r>
            <a:r>
              <a:rPr lang="nl-NL" sz="1077" dirty="0">
                <a:solidFill>
                  <a:schemeClr val="tx1"/>
                </a:solidFill>
              </a:rPr>
              <a:t>=</a:t>
            </a:r>
            <a:r>
              <a:rPr lang="nl-NL" sz="1077" dirty="0">
                <a:solidFill>
                  <a:srgbClr val="D53A05"/>
                </a:solidFill>
              </a:rPr>
              <a:t>"Login" </a:t>
            </a:r>
            <a:r>
              <a:rPr lang="nl-NL" sz="1077" dirty="0" err="1">
                <a:solidFill>
                  <a:srgbClr val="654792"/>
                </a:solidFill>
              </a:rPr>
              <a:t>TextColor</a:t>
            </a:r>
            <a:r>
              <a:rPr lang="nl-NL" sz="1077" dirty="0">
                <a:solidFill>
                  <a:schemeClr val="tx1"/>
                </a:solidFill>
              </a:rPr>
              <a:t>=</a:t>
            </a:r>
            <a:r>
              <a:rPr lang="nl-NL" sz="1077" dirty="0">
                <a:solidFill>
                  <a:srgbClr val="D53A05"/>
                </a:solidFill>
              </a:rPr>
              <a:t>"White"</a:t>
            </a:r>
          </a:p>
          <a:p>
            <a:pPr marL="0" indent="0">
              <a:buNone/>
            </a:pPr>
            <a:r>
              <a:rPr lang="en-US" sz="1077" dirty="0">
                <a:solidFill>
                  <a:schemeClr val="tx1"/>
                </a:solidFill>
              </a:rPr>
              <a:t>                </a:t>
            </a:r>
            <a:r>
              <a:rPr lang="en-US" sz="1077" dirty="0">
                <a:solidFill>
                  <a:srgbClr val="654792"/>
                </a:solidFill>
              </a:rPr>
              <a:t>BackgroundColor</a:t>
            </a:r>
            <a:r>
              <a:rPr lang="en-US" sz="1077" dirty="0">
                <a:solidFill>
                  <a:schemeClr val="tx1"/>
                </a:solidFill>
              </a:rPr>
              <a:t>=</a:t>
            </a:r>
            <a:r>
              <a:rPr lang="en-US" sz="1077" dirty="0">
                <a:solidFill>
                  <a:srgbClr val="D53A05"/>
                </a:solidFill>
              </a:rPr>
              <a:t>"#77D065"</a:t>
            </a:r>
          </a:p>
          <a:p>
            <a:pPr marL="0" indent="0">
              <a:buNone/>
            </a:pPr>
            <a:r>
              <a:rPr lang="en-US" sz="1077" dirty="0">
                <a:solidFill>
                  <a:schemeClr val="tx1"/>
                </a:solidFill>
              </a:rPr>
              <a:t>                </a:t>
            </a:r>
            <a:r>
              <a:rPr lang="en-US" sz="1077" dirty="0">
                <a:solidFill>
                  <a:srgbClr val="654792"/>
                </a:solidFill>
              </a:rPr>
              <a:t>Command</a:t>
            </a:r>
            <a:r>
              <a:rPr lang="en-US" sz="1077" dirty="0">
                <a:solidFill>
                  <a:schemeClr val="tx1"/>
                </a:solidFill>
              </a:rPr>
              <a:t>=</a:t>
            </a:r>
            <a:r>
              <a:rPr lang="en-US" sz="1077" dirty="0">
                <a:solidFill>
                  <a:srgbClr val="D53A05"/>
                </a:solidFill>
              </a:rPr>
              <a:t>"{Binding LoginCommand}"</a:t>
            </a:r>
            <a:r>
              <a:rPr lang="en-US" sz="1077" dirty="0">
                <a:solidFill>
                  <a:schemeClr val="tx1"/>
                </a:solidFill>
              </a:rPr>
              <a:t>/&gt;</a:t>
            </a:r>
          </a:p>
          <a:p>
            <a:pPr marL="0" indent="0">
              <a:buNone/>
            </a:pPr>
            <a:r>
              <a:rPr lang="en-US" sz="1077" dirty="0">
                <a:solidFill>
                  <a:schemeClr val="tx1"/>
                </a:solidFill>
              </a:rPr>
              <a:t>    &lt;/</a:t>
            </a:r>
            <a:r>
              <a:rPr lang="en-US" sz="1077" dirty="0">
                <a:solidFill>
                  <a:srgbClr val="53954A"/>
                </a:solidFill>
              </a:rPr>
              <a:t>StackLayout</a:t>
            </a:r>
            <a:r>
              <a:rPr lang="en-US" sz="1077" dirty="0">
                <a:solidFill>
                  <a:schemeClr val="tx1"/>
                </a:solidFill>
              </a:rPr>
              <a:t>&gt;</a:t>
            </a:r>
          </a:p>
          <a:p>
            <a:pPr marL="0" indent="0">
              <a:buNone/>
            </a:pPr>
            <a:r>
              <a:rPr lang="en-US" sz="1077" dirty="0">
                <a:solidFill>
                  <a:schemeClr val="tx1"/>
                </a:solidFill>
              </a:rPr>
              <a:t>&lt;/</a:t>
            </a:r>
            <a:r>
              <a:rPr lang="en-US" sz="1077" dirty="0">
                <a:solidFill>
                  <a:srgbClr val="53954A"/>
                </a:solidFill>
              </a:rPr>
              <a:t>ContentPage</a:t>
            </a:r>
            <a:r>
              <a:rPr lang="en-US" sz="1077" dirty="0">
                <a:solidFill>
                  <a:schemeClr val="tx1"/>
                </a:solidFill>
              </a:rPr>
              <a:t>&gt;</a:t>
            </a:r>
          </a:p>
          <a:p>
            <a:pPr marL="0" indent="0">
              <a:buNone/>
            </a:pPr>
            <a:r>
              <a:rPr lang="en-US" sz="1077" dirty="0">
                <a:solidFill>
                  <a:schemeClr val="tx1"/>
                </a:solidFill>
              </a:rPr>
              <a:t>&lt;</a:t>
            </a:r>
            <a:r>
              <a:rPr lang="en-US" sz="1077" dirty="0">
                <a:solidFill>
                  <a:srgbClr val="53954A"/>
                </a:solidFill>
              </a:rPr>
              <a:t>ContentPage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"Settings.png"</a:t>
            </a:r>
            <a:r>
              <a:rPr lang="en-US" sz="1077" dirty="0">
                <a:solidFill>
                  <a:schemeClr val="tx1"/>
                </a:solidFill>
              </a:rPr>
              <a:t>&gt;</a:t>
            </a:r>
          </a:p>
          <a:p>
            <a:pPr marL="0" indent="0">
              <a:buNone/>
            </a:pPr>
            <a:r>
              <a:rPr lang="fi-FI" sz="1077" dirty="0">
                <a:solidFill>
                  <a:srgbClr val="848684"/>
                </a:solidFill>
              </a:rPr>
              <a:t>    &lt;!-- </a:t>
            </a:r>
            <a:r>
              <a:rPr lang="fi-FI" sz="1077" dirty="0" err="1">
                <a:solidFill>
                  <a:srgbClr val="848684"/>
                </a:solidFill>
              </a:rPr>
              <a:t>Settings</a:t>
            </a:r>
            <a:r>
              <a:rPr lang="fi-FI" sz="1077" dirty="0">
                <a:solidFill>
                  <a:srgbClr val="848684"/>
                </a:solidFill>
              </a:rPr>
              <a:t> --&gt;</a:t>
            </a:r>
          </a:p>
          <a:p>
            <a:pPr marL="0" indent="0">
              <a:buNone/>
            </a:pPr>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&gt;</a:t>
            </a:r>
            <a:endParaRPr lang="en-US" sz="1077" dirty="0">
              <a:solidFill>
                <a:schemeClr val="tx1"/>
              </a:solidFill>
            </a:endParaRPr>
          </a:p>
          <a:p>
            <a:pPr marL="0" indent="0">
              <a:buNone/>
            </a:pPr>
            <a:endParaRPr lang="en-US" sz="1077"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53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3EF9843-BC0A-4384-B6E5-2A35FA50FD8E}"/>
              </a:ext>
            </a:extLst>
          </p:cNvPr>
          <p:cNvSpPr txBox="1">
            <a:spLocks/>
          </p:cNvSpPr>
          <p:nvPr/>
        </p:nvSpPr>
        <p:spPr>
          <a:xfrm>
            <a:off x="493345" y="418610"/>
            <a:ext cx="11252250" cy="951731"/>
          </a:xfrm>
          <a:prstGeom prst="rect">
            <a:avLst/>
          </a:prstGeom>
          <a:noFill/>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tx1"/>
                </a:solidFill>
                <a:latin typeface="+mn-lt"/>
              </a:rPr>
              <a:t>Who are these guys?</a:t>
            </a:r>
          </a:p>
        </p:txBody>
      </p:sp>
      <p:pic>
        <p:nvPicPr>
          <p:cNvPr id="25" name="Picture 24">
            <a:extLst>
              <a:ext uri="{FF2B5EF4-FFF2-40B4-BE49-F238E27FC236}">
                <a16:creationId xmlns:a16="http://schemas.microsoft.com/office/drawing/2014/main" id="{B9EA8899-47D5-4938-AD56-9870453729D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1187" y="1200705"/>
            <a:ext cx="2245313" cy="7618529"/>
          </a:xfrm>
          <a:prstGeom prst="rect">
            <a:avLst/>
          </a:prstGeom>
        </p:spPr>
      </p:pic>
      <p:sp>
        <p:nvSpPr>
          <p:cNvPr id="26" name="Rectangle 25">
            <a:extLst>
              <a:ext uri="{FF2B5EF4-FFF2-40B4-BE49-F238E27FC236}">
                <a16:creationId xmlns:a16="http://schemas.microsoft.com/office/drawing/2014/main" id="{BFB08F8B-E0A9-4758-BB57-54104AD83DC5}"/>
              </a:ext>
            </a:extLst>
          </p:cNvPr>
          <p:cNvSpPr/>
          <p:nvPr/>
        </p:nvSpPr>
        <p:spPr>
          <a:xfrm>
            <a:off x="4208138" y="4143135"/>
            <a:ext cx="6684523" cy="646331"/>
          </a:xfrm>
          <a:prstGeom prst="rect">
            <a:avLst/>
          </a:prstGeom>
        </p:spPr>
        <p:txBody>
          <a:bodyPr wrap="square">
            <a:spAutoFit/>
          </a:bodyPr>
          <a:lstStyle/>
          <a:p>
            <a:pPr defTabSz="932742">
              <a:lnSpc>
                <a:spcPct val="90000"/>
              </a:lnSpc>
              <a:spcBef>
                <a:spcPct val="0"/>
              </a:spcBef>
            </a:pPr>
            <a:r>
              <a:rPr lang="en-US" sz="4000" b="1" spc="-102" dirty="0">
                <a:ln w="3175">
                  <a:noFill/>
                </a:ln>
                <a:cs typeface="Segoe UI" pitchFamily="34" charset="0"/>
              </a:rPr>
              <a:t>Harikrishnan</a:t>
            </a:r>
            <a:endParaRPr lang="en-US" sz="4800" b="1" spc="-102" dirty="0">
              <a:ln w="3175">
                <a:noFill/>
              </a:ln>
              <a:cs typeface="Segoe UI" pitchFamily="34" charset="0"/>
            </a:endParaRPr>
          </a:p>
        </p:txBody>
      </p:sp>
      <p:cxnSp>
        <p:nvCxnSpPr>
          <p:cNvPr id="27" name="Straight Connector 26">
            <a:extLst>
              <a:ext uri="{FF2B5EF4-FFF2-40B4-BE49-F238E27FC236}">
                <a16:creationId xmlns:a16="http://schemas.microsoft.com/office/drawing/2014/main" id="{FFFC42CC-5D5D-4DFE-98F7-A26EDB2CDCB5}"/>
              </a:ext>
            </a:extLst>
          </p:cNvPr>
          <p:cNvCxnSpPr>
            <a:cxnSpLocks/>
          </p:cNvCxnSpPr>
          <p:nvPr/>
        </p:nvCxnSpPr>
        <p:spPr>
          <a:xfrm>
            <a:off x="4392647" y="5395827"/>
            <a:ext cx="6054925" cy="27488"/>
          </a:xfrm>
          <a:prstGeom prst="line">
            <a:avLst/>
          </a:prstGeom>
          <a:ln>
            <a:solidFill>
              <a:schemeClr val="tx1"/>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8" name="Picture 27">
            <a:extLst>
              <a:ext uri="{FF2B5EF4-FFF2-40B4-BE49-F238E27FC236}">
                <a16:creationId xmlns:a16="http://schemas.microsoft.com/office/drawing/2014/main" id="{4918DD6F-F257-493D-B428-7CB7FA8709B7}"/>
              </a:ext>
            </a:extLst>
          </p:cNvPr>
          <p:cNvPicPr>
            <a:picLocks noChangeAspect="1"/>
          </p:cNvPicPr>
          <p:nvPr/>
        </p:nvPicPr>
        <p:blipFill>
          <a:blip r:embed="rId4"/>
          <a:stretch>
            <a:fillRect/>
          </a:stretch>
        </p:blipFill>
        <p:spPr>
          <a:xfrm>
            <a:off x="4326178" y="6059657"/>
            <a:ext cx="342900" cy="342900"/>
          </a:xfrm>
          <a:prstGeom prst="rect">
            <a:avLst/>
          </a:prstGeom>
        </p:spPr>
      </p:pic>
      <p:sp>
        <p:nvSpPr>
          <p:cNvPr id="29" name="TextBox 28">
            <a:extLst>
              <a:ext uri="{FF2B5EF4-FFF2-40B4-BE49-F238E27FC236}">
                <a16:creationId xmlns:a16="http://schemas.microsoft.com/office/drawing/2014/main" id="{510C05FA-B40A-4CF4-8543-69032E2A0AB8}"/>
              </a:ext>
            </a:extLst>
          </p:cNvPr>
          <p:cNvSpPr txBox="1"/>
          <p:nvPr/>
        </p:nvSpPr>
        <p:spPr>
          <a:xfrm>
            <a:off x="4667529" y="5578680"/>
            <a:ext cx="5780043" cy="387798"/>
          </a:xfrm>
          <a:prstGeom prst="rect">
            <a:avLst/>
          </a:prstGeom>
          <a:noFill/>
        </p:spPr>
        <p:txBody>
          <a:bodyPr wrap="square" rtlCol="0">
            <a:spAutoFit/>
          </a:bodyPr>
          <a:lstStyle/>
          <a:p>
            <a:pPr>
              <a:lnSpc>
                <a:spcPct val="130000"/>
              </a:lnSpc>
            </a:pPr>
            <a:r>
              <a:rPr lang="en-US" sz="1650" dirty="0">
                <a:hlinkClick r:id="rId5">
                  <a:extLst>
                    <a:ext uri="{A12FA001-AC4F-418D-AE19-62706E023703}">
                      <ahyp:hlinkClr xmlns:ahyp="http://schemas.microsoft.com/office/drawing/2018/hyperlinkcolor" val="tx"/>
                    </a:ext>
                  </a:extLst>
                </a:hlinkClick>
              </a:rPr>
              <a:t>@cn_harikrishnan</a:t>
            </a:r>
            <a:r>
              <a:rPr lang="en-US" sz="1650" dirty="0"/>
              <a:t> (</a:t>
            </a:r>
            <a:r>
              <a:rPr lang="en-US" sz="1650" dirty="0">
                <a:hlinkClick r:id="rId5">
                  <a:extLst>
                    <a:ext uri="{A12FA001-AC4F-418D-AE19-62706E023703}">
                      <ahyp:hlinkClr xmlns:ahyp="http://schemas.microsoft.com/office/drawing/2018/hyperlinkcolor" val="tx"/>
                    </a:ext>
                  </a:extLst>
                </a:hlinkClick>
              </a:rPr>
              <a:t>https://twitter.com/cn_harikrishnan?s=08</a:t>
            </a:r>
            <a:r>
              <a:rPr lang="en-US" sz="1650" dirty="0"/>
              <a:t>)</a:t>
            </a:r>
            <a:endParaRPr lang="en-US" sz="1650" dirty="0">
              <a:latin typeface="+mj-lt"/>
              <a:cs typeface="Arial"/>
            </a:endParaRPr>
          </a:p>
        </p:txBody>
      </p:sp>
      <p:pic>
        <p:nvPicPr>
          <p:cNvPr id="30" name="Picture 29">
            <a:extLst>
              <a:ext uri="{FF2B5EF4-FFF2-40B4-BE49-F238E27FC236}">
                <a16:creationId xmlns:a16="http://schemas.microsoft.com/office/drawing/2014/main" id="{0918AEFF-F41B-4A10-8E1A-F5A77F0B51C2}"/>
              </a:ext>
            </a:extLst>
          </p:cNvPr>
          <p:cNvPicPr>
            <a:picLocks noChangeAspect="1"/>
          </p:cNvPicPr>
          <p:nvPr/>
        </p:nvPicPr>
        <p:blipFill>
          <a:blip r:embed="rId6"/>
          <a:stretch>
            <a:fillRect/>
          </a:stretch>
        </p:blipFill>
        <p:spPr>
          <a:xfrm>
            <a:off x="4318561" y="5624947"/>
            <a:ext cx="342900" cy="342900"/>
          </a:xfrm>
          <a:prstGeom prst="rect">
            <a:avLst/>
          </a:prstGeom>
        </p:spPr>
      </p:pic>
      <p:sp>
        <p:nvSpPr>
          <p:cNvPr id="31" name="TextBox 30">
            <a:extLst>
              <a:ext uri="{FF2B5EF4-FFF2-40B4-BE49-F238E27FC236}">
                <a16:creationId xmlns:a16="http://schemas.microsoft.com/office/drawing/2014/main" id="{F74197F5-D227-4D3C-8AF1-2B08A84BC2AD}"/>
              </a:ext>
            </a:extLst>
          </p:cNvPr>
          <p:cNvSpPr txBox="1"/>
          <p:nvPr/>
        </p:nvSpPr>
        <p:spPr>
          <a:xfrm>
            <a:off x="4661462" y="5991124"/>
            <a:ext cx="5207368" cy="387798"/>
          </a:xfrm>
          <a:prstGeom prst="rect">
            <a:avLst/>
          </a:prstGeom>
          <a:noFill/>
        </p:spPr>
        <p:txBody>
          <a:bodyPr wrap="square" rtlCol="0">
            <a:spAutoFit/>
          </a:bodyPr>
          <a:lstStyle/>
          <a:p>
            <a:pPr>
              <a:lnSpc>
                <a:spcPct val="130000"/>
              </a:lnSpc>
            </a:pPr>
            <a:r>
              <a:rPr lang="en-US" sz="1650" dirty="0">
                <a:cs typeface="Arial"/>
                <a:hlinkClick r:id="rId7">
                  <a:extLst>
                    <a:ext uri="{A12FA001-AC4F-418D-AE19-62706E023703}">
                      <ahyp:hlinkClr xmlns:ahyp="http://schemas.microsoft.com/office/drawing/2018/hyperlinkcolor" val="tx"/>
                    </a:ext>
                  </a:extLst>
                </a:hlinkClick>
              </a:rPr>
              <a:t>https://www.linkedin.com/in/hari-krishnan-304a0272</a:t>
            </a:r>
            <a:endParaRPr lang="en-US" sz="1650" dirty="0">
              <a:latin typeface="+mj-lt"/>
              <a:cs typeface="Arial"/>
            </a:endParaRPr>
          </a:p>
        </p:txBody>
      </p:sp>
      <p:pic>
        <p:nvPicPr>
          <p:cNvPr id="34" name="Picture 33">
            <a:extLst>
              <a:ext uri="{FF2B5EF4-FFF2-40B4-BE49-F238E27FC236}">
                <a16:creationId xmlns:a16="http://schemas.microsoft.com/office/drawing/2014/main" id="{231CADD6-5F5E-48A9-9516-4BA265ED83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0380" y="1947838"/>
            <a:ext cx="2245313" cy="7618529"/>
          </a:xfrm>
          <a:prstGeom prst="rect">
            <a:avLst/>
          </a:prstGeom>
        </p:spPr>
      </p:pic>
      <p:sp>
        <p:nvSpPr>
          <p:cNvPr id="35" name="Text Placeholder 2">
            <a:extLst>
              <a:ext uri="{FF2B5EF4-FFF2-40B4-BE49-F238E27FC236}">
                <a16:creationId xmlns:a16="http://schemas.microsoft.com/office/drawing/2014/main" id="{95C6CA36-BD9A-4245-8694-08F8E01A65EE}"/>
              </a:ext>
            </a:extLst>
          </p:cNvPr>
          <p:cNvSpPr txBox="1">
            <a:spLocks/>
          </p:cNvSpPr>
          <p:nvPr/>
        </p:nvSpPr>
        <p:spPr>
          <a:xfrm>
            <a:off x="4223027" y="1960569"/>
            <a:ext cx="4716578" cy="111060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4000" b="1" spc="-102" dirty="0">
                <a:ln w="3175">
                  <a:noFill/>
                </a:ln>
                <a:solidFill>
                  <a:schemeClr val="tx1"/>
                </a:solidFill>
                <a:latin typeface="+mn-lt"/>
                <a:cs typeface="Segoe UI" pitchFamily="34" charset="0"/>
              </a:rPr>
              <a:t>Anbu Mani</a:t>
            </a:r>
          </a:p>
          <a:p>
            <a:pPr marL="0" indent="0" fontAlgn="base">
              <a:buNone/>
            </a:pPr>
            <a:r>
              <a:rPr lang="en-IN" sz="2400" dirty="0">
                <a:latin typeface="+mn-lt"/>
              </a:rPr>
              <a:t>Associate Technical Analyst</a:t>
            </a:r>
          </a:p>
        </p:txBody>
      </p:sp>
      <p:grpSp>
        <p:nvGrpSpPr>
          <p:cNvPr id="36" name="Group 35">
            <a:extLst>
              <a:ext uri="{FF2B5EF4-FFF2-40B4-BE49-F238E27FC236}">
                <a16:creationId xmlns:a16="http://schemas.microsoft.com/office/drawing/2014/main" id="{3D1F3EFB-0317-4289-874E-A8A395BA03ED}"/>
              </a:ext>
            </a:extLst>
          </p:cNvPr>
          <p:cNvGrpSpPr/>
          <p:nvPr/>
        </p:nvGrpSpPr>
        <p:grpSpPr>
          <a:xfrm>
            <a:off x="4357805" y="3184365"/>
            <a:ext cx="2228828" cy="423567"/>
            <a:chOff x="1546089" y="5318367"/>
            <a:chExt cx="2228828" cy="423567"/>
          </a:xfrm>
        </p:grpSpPr>
        <p:pic>
          <p:nvPicPr>
            <p:cNvPr id="37" name="Picture 20" descr="C:\Users\Admin\Desktop\social_twitter.png">
              <a:extLst>
                <a:ext uri="{FF2B5EF4-FFF2-40B4-BE49-F238E27FC236}">
                  <a16:creationId xmlns:a16="http://schemas.microsoft.com/office/drawing/2014/main" id="{FA836C7E-8246-4433-8900-824B0EF0885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46089" y="5318367"/>
              <a:ext cx="423526" cy="42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008C8AEF-6FCB-49DF-8CB9-E16605B2EA4E}"/>
                </a:ext>
              </a:extLst>
            </p:cNvPr>
            <p:cNvSpPr/>
            <p:nvPr/>
          </p:nvSpPr>
          <p:spPr>
            <a:xfrm>
              <a:off x="1969615" y="5345484"/>
              <a:ext cx="1805302" cy="369332"/>
            </a:xfrm>
            <a:prstGeom prst="rect">
              <a:avLst/>
            </a:prstGeom>
          </p:spPr>
          <p:txBody>
            <a:bodyPr wrap="none">
              <a:spAutoFit/>
            </a:bodyPr>
            <a:lstStyle/>
            <a:p>
              <a:r>
                <a:rPr lang="en-US" dirty="0"/>
                <a:t>@Anbu_Mani27</a:t>
              </a:r>
              <a:endParaRPr lang="en-IN" dirty="0"/>
            </a:p>
          </p:txBody>
        </p:sp>
      </p:grpSp>
      <p:cxnSp>
        <p:nvCxnSpPr>
          <p:cNvPr id="40" name="Straight Connector 39">
            <a:extLst>
              <a:ext uri="{FF2B5EF4-FFF2-40B4-BE49-F238E27FC236}">
                <a16:creationId xmlns:a16="http://schemas.microsoft.com/office/drawing/2014/main" id="{F8B410B2-F78F-441F-8786-921CB1909CD3}"/>
              </a:ext>
            </a:extLst>
          </p:cNvPr>
          <p:cNvCxnSpPr>
            <a:cxnSpLocks/>
          </p:cNvCxnSpPr>
          <p:nvPr/>
        </p:nvCxnSpPr>
        <p:spPr>
          <a:xfrm>
            <a:off x="4367418" y="3073190"/>
            <a:ext cx="6054925" cy="27488"/>
          </a:xfrm>
          <a:prstGeom prst="line">
            <a:avLst/>
          </a:prstGeom>
          <a:ln>
            <a:solidFill>
              <a:schemeClr val="tx1"/>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41" name="Rectangle 40">
            <a:extLst>
              <a:ext uri="{FF2B5EF4-FFF2-40B4-BE49-F238E27FC236}">
                <a16:creationId xmlns:a16="http://schemas.microsoft.com/office/drawing/2014/main" id="{97B9FC90-B314-4BD5-863F-A5F301DA97C9}"/>
              </a:ext>
            </a:extLst>
          </p:cNvPr>
          <p:cNvSpPr/>
          <p:nvPr/>
        </p:nvSpPr>
        <p:spPr>
          <a:xfrm>
            <a:off x="4253990" y="4835169"/>
            <a:ext cx="5185843" cy="424732"/>
          </a:xfrm>
          <a:prstGeom prst="rect">
            <a:avLst/>
          </a:prstGeom>
        </p:spPr>
        <p:txBody>
          <a:bodyPr wrap="none">
            <a:spAutoFit/>
          </a:bodyPr>
          <a:lstStyle/>
          <a:p>
            <a:pPr defTabSz="914367" fontAlgn="base">
              <a:lnSpc>
                <a:spcPct val="90000"/>
              </a:lnSpc>
              <a:spcBef>
                <a:spcPct val="20000"/>
              </a:spcBef>
              <a:buSzPct val="90000"/>
            </a:pPr>
            <a:r>
              <a:rPr lang="en-IN" sz="2400" dirty="0">
                <a:gradFill>
                  <a:gsLst>
                    <a:gs pos="1250">
                      <a:schemeClr val="tx1"/>
                    </a:gs>
                    <a:gs pos="100000">
                      <a:schemeClr val="tx1"/>
                    </a:gs>
                  </a:gsLst>
                  <a:lin ang="5400000" scaled="0"/>
                </a:gradFill>
              </a:rPr>
              <a:t>Senior Mobile Application Developer</a:t>
            </a:r>
          </a:p>
        </p:txBody>
      </p:sp>
    </p:spTree>
    <p:extLst>
      <p:ext uri="{BB962C8B-B14F-4D97-AF65-F5344CB8AC3E}">
        <p14:creationId xmlns:p14="http://schemas.microsoft.com/office/powerpoint/2010/main" val="92735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80">
                                          <p:stCondLst>
                                            <p:cond delay="0"/>
                                          </p:stCondLst>
                                        </p:cTn>
                                        <p:tgtEl>
                                          <p:spTgt spid="34"/>
                                        </p:tgtEl>
                                      </p:cBhvr>
                                    </p:animEffect>
                                    <p:anim calcmode="lin" valueType="num">
                                      <p:cBhvr>
                                        <p:cTn id="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3" dur="26">
                                          <p:stCondLst>
                                            <p:cond delay="650"/>
                                          </p:stCondLst>
                                        </p:cTn>
                                        <p:tgtEl>
                                          <p:spTgt spid="34"/>
                                        </p:tgtEl>
                                      </p:cBhvr>
                                      <p:to x="100000" y="60000"/>
                                    </p:animScale>
                                    <p:animScale>
                                      <p:cBhvr>
                                        <p:cTn id="14" dur="166" decel="50000">
                                          <p:stCondLst>
                                            <p:cond delay="676"/>
                                          </p:stCondLst>
                                        </p:cTn>
                                        <p:tgtEl>
                                          <p:spTgt spid="34"/>
                                        </p:tgtEl>
                                      </p:cBhvr>
                                      <p:to x="100000" y="100000"/>
                                    </p:animScale>
                                    <p:animScale>
                                      <p:cBhvr>
                                        <p:cTn id="15" dur="26">
                                          <p:stCondLst>
                                            <p:cond delay="1312"/>
                                          </p:stCondLst>
                                        </p:cTn>
                                        <p:tgtEl>
                                          <p:spTgt spid="34"/>
                                        </p:tgtEl>
                                      </p:cBhvr>
                                      <p:to x="100000" y="80000"/>
                                    </p:animScale>
                                    <p:animScale>
                                      <p:cBhvr>
                                        <p:cTn id="16" dur="166" decel="50000">
                                          <p:stCondLst>
                                            <p:cond delay="1338"/>
                                          </p:stCondLst>
                                        </p:cTn>
                                        <p:tgtEl>
                                          <p:spTgt spid="34"/>
                                        </p:tgtEl>
                                      </p:cBhvr>
                                      <p:to x="100000" y="100000"/>
                                    </p:animScale>
                                    <p:animScale>
                                      <p:cBhvr>
                                        <p:cTn id="17" dur="26">
                                          <p:stCondLst>
                                            <p:cond delay="1642"/>
                                          </p:stCondLst>
                                        </p:cTn>
                                        <p:tgtEl>
                                          <p:spTgt spid="34"/>
                                        </p:tgtEl>
                                      </p:cBhvr>
                                      <p:to x="100000" y="90000"/>
                                    </p:animScale>
                                    <p:animScale>
                                      <p:cBhvr>
                                        <p:cTn id="18" dur="166" decel="50000">
                                          <p:stCondLst>
                                            <p:cond delay="1668"/>
                                          </p:stCondLst>
                                        </p:cTn>
                                        <p:tgtEl>
                                          <p:spTgt spid="34"/>
                                        </p:tgtEl>
                                      </p:cBhvr>
                                      <p:to x="100000" y="100000"/>
                                    </p:animScale>
                                    <p:animScale>
                                      <p:cBhvr>
                                        <p:cTn id="19" dur="26">
                                          <p:stCondLst>
                                            <p:cond delay="1808"/>
                                          </p:stCondLst>
                                        </p:cTn>
                                        <p:tgtEl>
                                          <p:spTgt spid="34"/>
                                        </p:tgtEl>
                                      </p:cBhvr>
                                      <p:to x="100000" y="95000"/>
                                    </p:animScale>
                                    <p:animScale>
                                      <p:cBhvr>
                                        <p:cTn id="20" dur="166" decel="50000">
                                          <p:stCondLst>
                                            <p:cond delay="1834"/>
                                          </p:stCondLst>
                                        </p:cTn>
                                        <p:tgtEl>
                                          <p:spTgt spid="3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80">
                                          <p:stCondLst>
                                            <p:cond delay="0"/>
                                          </p:stCondLst>
                                        </p:cTn>
                                        <p:tgtEl>
                                          <p:spTgt spid="35"/>
                                        </p:tgtEl>
                                      </p:cBhvr>
                                    </p:animEffect>
                                    <p:anim calcmode="lin" valueType="num">
                                      <p:cBhvr>
                                        <p:cTn id="2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9" dur="26">
                                          <p:stCondLst>
                                            <p:cond delay="650"/>
                                          </p:stCondLst>
                                        </p:cTn>
                                        <p:tgtEl>
                                          <p:spTgt spid="35"/>
                                        </p:tgtEl>
                                      </p:cBhvr>
                                      <p:to x="100000" y="60000"/>
                                    </p:animScale>
                                    <p:animScale>
                                      <p:cBhvr>
                                        <p:cTn id="30" dur="166" decel="50000">
                                          <p:stCondLst>
                                            <p:cond delay="676"/>
                                          </p:stCondLst>
                                        </p:cTn>
                                        <p:tgtEl>
                                          <p:spTgt spid="35"/>
                                        </p:tgtEl>
                                      </p:cBhvr>
                                      <p:to x="100000" y="100000"/>
                                    </p:animScale>
                                    <p:animScale>
                                      <p:cBhvr>
                                        <p:cTn id="31" dur="26">
                                          <p:stCondLst>
                                            <p:cond delay="1312"/>
                                          </p:stCondLst>
                                        </p:cTn>
                                        <p:tgtEl>
                                          <p:spTgt spid="35"/>
                                        </p:tgtEl>
                                      </p:cBhvr>
                                      <p:to x="100000" y="80000"/>
                                    </p:animScale>
                                    <p:animScale>
                                      <p:cBhvr>
                                        <p:cTn id="32" dur="166" decel="50000">
                                          <p:stCondLst>
                                            <p:cond delay="1338"/>
                                          </p:stCondLst>
                                        </p:cTn>
                                        <p:tgtEl>
                                          <p:spTgt spid="35"/>
                                        </p:tgtEl>
                                      </p:cBhvr>
                                      <p:to x="100000" y="100000"/>
                                    </p:animScale>
                                    <p:animScale>
                                      <p:cBhvr>
                                        <p:cTn id="33" dur="26">
                                          <p:stCondLst>
                                            <p:cond delay="1642"/>
                                          </p:stCondLst>
                                        </p:cTn>
                                        <p:tgtEl>
                                          <p:spTgt spid="35"/>
                                        </p:tgtEl>
                                      </p:cBhvr>
                                      <p:to x="100000" y="90000"/>
                                    </p:animScale>
                                    <p:animScale>
                                      <p:cBhvr>
                                        <p:cTn id="34" dur="166" decel="50000">
                                          <p:stCondLst>
                                            <p:cond delay="1668"/>
                                          </p:stCondLst>
                                        </p:cTn>
                                        <p:tgtEl>
                                          <p:spTgt spid="35"/>
                                        </p:tgtEl>
                                      </p:cBhvr>
                                      <p:to x="100000" y="100000"/>
                                    </p:animScale>
                                    <p:animScale>
                                      <p:cBhvr>
                                        <p:cTn id="35" dur="26">
                                          <p:stCondLst>
                                            <p:cond delay="1808"/>
                                          </p:stCondLst>
                                        </p:cTn>
                                        <p:tgtEl>
                                          <p:spTgt spid="35"/>
                                        </p:tgtEl>
                                      </p:cBhvr>
                                      <p:to x="100000" y="95000"/>
                                    </p:animScale>
                                    <p:animScale>
                                      <p:cBhvr>
                                        <p:cTn id="36" dur="166" decel="50000">
                                          <p:stCondLst>
                                            <p:cond delay="1834"/>
                                          </p:stCondLst>
                                        </p:cTn>
                                        <p:tgtEl>
                                          <p:spTgt spid="3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80">
                                          <p:stCondLst>
                                            <p:cond delay="0"/>
                                          </p:stCondLst>
                                        </p:cTn>
                                        <p:tgtEl>
                                          <p:spTgt spid="36"/>
                                        </p:tgtEl>
                                      </p:cBhvr>
                                    </p:animEffect>
                                    <p:anim calcmode="lin" valueType="num">
                                      <p:cBhvr>
                                        <p:cTn id="40"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45" dur="26">
                                          <p:stCondLst>
                                            <p:cond delay="650"/>
                                          </p:stCondLst>
                                        </p:cTn>
                                        <p:tgtEl>
                                          <p:spTgt spid="36"/>
                                        </p:tgtEl>
                                      </p:cBhvr>
                                      <p:to x="100000" y="60000"/>
                                    </p:animScale>
                                    <p:animScale>
                                      <p:cBhvr>
                                        <p:cTn id="46" dur="166" decel="50000">
                                          <p:stCondLst>
                                            <p:cond delay="676"/>
                                          </p:stCondLst>
                                        </p:cTn>
                                        <p:tgtEl>
                                          <p:spTgt spid="36"/>
                                        </p:tgtEl>
                                      </p:cBhvr>
                                      <p:to x="100000" y="100000"/>
                                    </p:animScale>
                                    <p:animScale>
                                      <p:cBhvr>
                                        <p:cTn id="47" dur="26">
                                          <p:stCondLst>
                                            <p:cond delay="1312"/>
                                          </p:stCondLst>
                                        </p:cTn>
                                        <p:tgtEl>
                                          <p:spTgt spid="36"/>
                                        </p:tgtEl>
                                      </p:cBhvr>
                                      <p:to x="100000" y="80000"/>
                                    </p:animScale>
                                    <p:animScale>
                                      <p:cBhvr>
                                        <p:cTn id="48" dur="166" decel="50000">
                                          <p:stCondLst>
                                            <p:cond delay="1338"/>
                                          </p:stCondLst>
                                        </p:cTn>
                                        <p:tgtEl>
                                          <p:spTgt spid="36"/>
                                        </p:tgtEl>
                                      </p:cBhvr>
                                      <p:to x="100000" y="100000"/>
                                    </p:animScale>
                                    <p:animScale>
                                      <p:cBhvr>
                                        <p:cTn id="49" dur="26">
                                          <p:stCondLst>
                                            <p:cond delay="1642"/>
                                          </p:stCondLst>
                                        </p:cTn>
                                        <p:tgtEl>
                                          <p:spTgt spid="36"/>
                                        </p:tgtEl>
                                      </p:cBhvr>
                                      <p:to x="100000" y="90000"/>
                                    </p:animScale>
                                    <p:animScale>
                                      <p:cBhvr>
                                        <p:cTn id="50" dur="166" decel="50000">
                                          <p:stCondLst>
                                            <p:cond delay="1668"/>
                                          </p:stCondLst>
                                        </p:cTn>
                                        <p:tgtEl>
                                          <p:spTgt spid="36"/>
                                        </p:tgtEl>
                                      </p:cBhvr>
                                      <p:to x="100000" y="100000"/>
                                    </p:animScale>
                                    <p:animScale>
                                      <p:cBhvr>
                                        <p:cTn id="51" dur="26">
                                          <p:stCondLst>
                                            <p:cond delay="1808"/>
                                          </p:stCondLst>
                                        </p:cTn>
                                        <p:tgtEl>
                                          <p:spTgt spid="36"/>
                                        </p:tgtEl>
                                      </p:cBhvr>
                                      <p:to x="100000" y="95000"/>
                                    </p:animScale>
                                    <p:animScale>
                                      <p:cBhvr>
                                        <p:cTn id="52" dur="166" decel="50000">
                                          <p:stCondLst>
                                            <p:cond delay="1834"/>
                                          </p:stCondLst>
                                        </p:cTn>
                                        <p:tgtEl>
                                          <p:spTgt spid="3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80">
                                          <p:stCondLst>
                                            <p:cond delay="0"/>
                                          </p:stCondLst>
                                        </p:cTn>
                                        <p:tgtEl>
                                          <p:spTgt spid="40"/>
                                        </p:tgtEl>
                                      </p:cBhvr>
                                    </p:animEffect>
                                    <p:anim calcmode="lin" valueType="num">
                                      <p:cBhvr>
                                        <p:cTn id="56"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61" dur="26">
                                          <p:stCondLst>
                                            <p:cond delay="650"/>
                                          </p:stCondLst>
                                        </p:cTn>
                                        <p:tgtEl>
                                          <p:spTgt spid="40"/>
                                        </p:tgtEl>
                                      </p:cBhvr>
                                      <p:to x="100000" y="60000"/>
                                    </p:animScale>
                                    <p:animScale>
                                      <p:cBhvr>
                                        <p:cTn id="62" dur="166" decel="50000">
                                          <p:stCondLst>
                                            <p:cond delay="676"/>
                                          </p:stCondLst>
                                        </p:cTn>
                                        <p:tgtEl>
                                          <p:spTgt spid="40"/>
                                        </p:tgtEl>
                                      </p:cBhvr>
                                      <p:to x="100000" y="100000"/>
                                    </p:animScale>
                                    <p:animScale>
                                      <p:cBhvr>
                                        <p:cTn id="63" dur="26">
                                          <p:stCondLst>
                                            <p:cond delay="1312"/>
                                          </p:stCondLst>
                                        </p:cTn>
                                        <p:tgtEl>
                                          <p:spTgt spid="40"/>
                                        </p:tgtEl>
                                      </p:cBhvr>
                                      <p:to x="100000" y="80000"/>
                                    </p:animScale>
                                    <p:animScale>
                                      <p:cBhvr>
                                        <p:cTn id="64" dur="166" decel="50000">
                                          <p:stCondLst>
                                            <p:cond delay="1338"/>
                                          </p:stCondLst>
                                        </p:cTn>
                                        <p:tgtEl>
                                          <p:spTgt spid="40"/>
                                        </p:tgtEl>
                                      </p:cBhvr>
                                      <p:to x="100000" y="100000"/>
                                    </p:animScale>
                                    <p:animScale>
                                      <p:cBhvr>
                                        <p:cTn id="65" dur="26">
                                          <p:stCondLst>
                                            <p:cond delay="1642"/>
                                          </p:stCondLst>
                                        </p:cTn>
                                        <p:tgtEl>
                                          <p:spTgt spid="40"/>
                                        </p:tgtEl>
                                      </p:cBhvr>
                                      <p:to x="100000" y="90000"/>
                                    </p:animScale>
                                    <p:animScale>
                                      <p:cBhvr>
                                        <p:cTn id="66" dur="166" decel="50000">
                                          <p:stCondLst>
                                            <p:cond delay="1668"/>
                                          </p:stCondLst>
                                        </p:cTn>
                                        <p:tgtEl>
                                          <p:spTgt spid="40"/>
                                        </p:tgtEl>
                                      </p:cBhvr>
                                      <p:to x="100000" y="100000"/>
                                    </p:animScale>
                                    <p:animScale>
                                      <p:cBhvr>
                                        <p:cTn id="67" dur="26">
                                          <p:stCondLst>
                                            <p:cond delay="1808"/>
                                          </p:stCondLst>
                                        </p:cTn>
                                        <p:tgtEl>
                                          <p:spTgt spid="40"/>
                                        </p:tgtEl>
                                      </p:cBhvr>
                                      <p:to x="100000" y="95000"/>
                                    </p:animScale>
                                    <p:animScale>
                                      <p:cBhvr>
                                        <p:cTn id="68" dur="166" decel="50000">
                                          <p:stCondLst>
                                            <p:cond delay="1834"/>
                                          </p:stCondLst>
                                        </p:cTn>
                                        <p:tgtEl>
                                          <p:spTgt spid="40"/>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80">
                                          <p:stCondLst>
                                            <p:cond delay="0"/>
                                          </p:stCondLst>
                                        </p:cTn>
                                        <p:tgtEl>
                                          <p:spTgt spid="26"/>
                                        </p:tgtEl>
                                      </p:cBhvr>
                                    </p:animEffect>
                                    <p:anim calcmode="lin" valueType="num">
                                      <p:cBhvr>
                                        <p:cTn id="74"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9" dur="26">
                                          <p:stCondLst>
                                            <p:cond delay="650"/>
                                          </p:stCondLst>
                                        </p:cTn>
                                        <p:tgtEl>
                                          <p:spTgt spid="26"/>
                                        </p:tgtEl>
                                      </p:cBhvr>
                                      <p:to x="100000" y="60000"/>
                                    </p:animScale>
                                    <p:animScale>
                                      <p:cBhvr>
                                        <p:cTn id="80" dur="166" decel="50000">
                                          <p:stCondLst>
                                            <p:cond delay="676"/>
                                          </p:stCondLst>
                                        </p:cTn>
                                        <p:tgtEl>
                                          <p:spTgt spid="26"/>
                                        </p:tgtEl>
                                      </p:cBhvr>
                                      <p:to x="100000" y="100000"/>
                                    </p:animScale>
                                    <p:animScale>
                                      <p:cBhvr>
                                        <p:cTn id="81" dur="26">
                                          <p:stCondLst>
                                            <p:cond delay="1312"/>
                                          </p:stCondLst>
                                        </p:cTn>
                                        <p:tgtEl>
                                          <p:spTgt spid="26"/>
                                        </p:tgtEl>
                                      </p:cBhvr>
                                      <p:to x="100000" y="80000"/>
                                    </p:animScale>
                                    <p:animScale>
                                      <p:cBhvr>
                                        <p:cTn id="82" dur="166" decel="50000">
                                          <p:stCondLst>
                                            <p:cond delay="1338"/>
                                          </p:stCondLst>
                                        </p:cTn>
                                        <p:tgtEl>
                                          <p:spTgt spid="26"/>
                                        </p:tgtEl>
                                      </p:cBhvr>
                                      <p:to x="100000" y="100000"/>
                                    </p:animScale>
                                    <p:animScale>
                                      <p:cBhvr>
                                        <p:cTn id="83" dur="26">
                                          <p:stCondLst>
                                            <p:cond delay="1642"/>
                                          </p:stCondLst>
                                        </p:cTn>
                                        <p:tgtEl>
                                          <p:spTgt spid="26"/>
                                        </p:tgtEl>
                                      </p:cBhvr>
                                      <p:to x="100000" y="90000"/>
                                    </p:animScale>
                                    <p:animScale>
                                      <p:cBhvr>
                                        <p:cTn id="84" dur="166" decel="50000">
                                          <p:stCondLst>
                                            <p:cond delay="1668"/>
                                          </p:stCondLst>
                                        </p:cTn>
                                        <p:tgtEl>
                                          <p:spTgt spid="26"/>
                                        </p:tgtEl>
                                      </p:cBhvr>
                                      <p:to x="100000" y="100000"/>
                                    </p:animScale>
                                    <p:animScale>
                                      <p:cBhvr>
                                        <p:cTn id="85" dur="26">
                                          <p:stCondLst>
                                            <p:cond delay="1808"/>
                                          </p:stCondLst>
                                        </p:cTn>
                                        <p:tgtEl>
                                          <p:spTgt spid="26"/>
                                        </p:tgtEl>
                                      </p:cBhvr>
                                      <p:to x="100000" y="95000"/>
                                    </p:animScale>
                                    <p:animScale>
                                      <p:cBhvr>
                                        <p:cTn id="86" dur="166" decel="50000">
                                          <p:stCondLst>
                                            <p:cond delay="1834"/>
                                          </p:stCondLst>
                                        </p:cTn>
                                        <p:tgtEl>
                                          <p:spTgt spid="26"/>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wipe(down)">
                                      <p:cBhvr>
                                        <p:cTn id="89" dur="580">
                                          <p:stCondLst>
                                            <p:cond delay="0"/>
                                          </p:stCondLst>
                                        </p:cTn>
                                        <p:tgtEl>
                                          <p:spTgt spid="27"/>
                                        </p:tgtEl>
                                      </p:cBhvr>
                                    </p:animEffect>
                                    <p:anim calcmode="lin" valueType="num">
                                      <p:cBhvr>
                                        <p:cTn id="90"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95" dur="26">
                                          <p:stCondLst>
                                            <p:cond delay="650"/>
                                          </p:stCondLst>
                                        </p:cTn>
                                        <p:tgtEl>
                                          <p:spTgt spid="27"/>
                                        </p:tgtEl>
                                      </p:cBhvr>
                                      <p:to x="100000" y="60000"/>
                                    </p:animScale>
                                    <p:animScale>
                                      <p:cBhvr>
                                        <p:cTn id="96" dur="166" decel="50000">
                                          <p:stCondLst>
                                            <p:cond delay="676"/>
                                          </p:stCondLst>
                                        </p:cTn>
                                        <p:tgtEl>
                                          <p:spTgt spid="27"/>
                                        </p:tgtEl>
                                      </p:cBhvr>
                                      <p:to x="100000" y="100000"/>
                                    </p:animScale>
                                    <p:animScale>
                                      <p:cBhvr>
                                        <p:cTn id="97" dur="26">
                                          <p:stCondLst>
                                            <p:cond delay="1312"/>
                                          </p:stCondLst>
                                        </p:cTn>
                                        <p:tgtEl>
                                          <p:spTgt spid="27"/>
                                        </p:tgtEl>
                                      </p:cBhvr>
                                      <p:to x="100000" y="80000"/>
                                    </p:animScale>
                                    <p:animScale>
                                      <p:cBhvr>
                                        <p:cTn id="98" dur="166" decel="50000">
                                          <p:stCondLst>
                                            <p:cond delay="1338"/>
                                          </p:stCondLst>
                                        </p:cTn>
                                        <p:tgtEl>
                                          <p:spTgt spid="27"/>
                                        </p:tgtEl>
                                      </p:cBhvr>
                                      <p:to x="100000" y="100000"/>
                                    </p:animScale>
                                    <p:animScale>
                                      <p:cBhvr>
                                        <p:cTn id="99" dur="26">
                                          <p:stCondLst>
                                            <p:cond delay="1642"/>
                                          </p:stCondLst>
                                        </p:cTn>
                                        <p:tgtEl>
                                          <p:spTgt spid="27"/>
                                        </p:tgtEl>
                                      </p:cBhvr>
                                      <p:to x="100000" y="90000"/>
                                    </p:animScale>
                                    <p:animScale>
                                      <p:cBhvr>
                                        <p:cTn id="100" dur="166" decel="50000">
                                          <p:stCondLst>
                                            <p:cond delay="1668"/>
                                          </p:stCondLst>
                                        </p:cTn>
                                        <p:tgtEl>
                                          <p:spTgt spid="27"/>
                                        </p:tgtEl>
                                      </p:cBhvr>
                                      <p:to x="100000" y="100000"/>
                                    </p:animScale>
                                    <p:animScale>
                                      <p:cBhvr>
                                        <p:cTn id="101" dur="26">
                                          <p:stCondLst>
                                            <p:cond delay="1808"/>
                                          </p:stCondLst>
                                        </p:cTn>
                                        <p:tgtEl>
                                          <p:spTgt spid="27"/>
                                        </p:tgtEl>
                                      </p:cBhvr>
                                      <p:to x="100000" y="95000"/>
                                    </p:animScale>
                                    <p:animScale>
                                      <p:cBhvr>
                                        <p:cTn id="102" dur="166" decel="50000">
                                          <p:stCondLst>
                                            <p:cond delay="1834"/>
                                          </p:stCondLst>
                                        </p:cTn>
                                        <p:tgtEl>
                                          <p:spTgt spid="27"/>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wipe(down)">
                                      <p:cBhvr>
                                        <p:cTn id="105" dur="580">
                                          <p:stCondLst>
                                            <p:cond delay="0"/>
                                          </p:stCondLst>
                                        </p:cTn>
                                        <p:tgtEl>
                                          <p:spTgt spid="28"/>
                                        </p:tgtEl>
                                      </p:cBhvr>
                                    </p:animEffect>
                                    <p:anim calcmode="lin" valueType="num">
                                      <p:cBhvr>
                                        <p:cTn id="10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11" dur="26">
                                          <p:stCondLst>
                                            <p:cond delay="650"/>
                                          </p:stCondLst>
                                        </p:cTn>
                                        <p:tgtEl>
                                          <p:spTgt spid="28"/>
                                        </p:tgtEl>
                                      </p:cBhvr>
                                      <p:to x="100000" y="60000"/>
                                    </p:animScale>
                                    <p:animScale>
                                      <p:cBhvr>
                                        <p:cTn id="112" dur="166" decel="50000">
                                          <p:stCondLst>
                                            <p:cond delay="676"/>
                                          </p:stCondLst>
                                        </p:cTn>
                                        <p:tgtEl>
                                          <p:spTgt spid="28"/>
                                        </p:tgtEl>
                                      </p:cBhvr>
                                      <p:to x="100000" y="100000"/>
                                    </p:animScale>
                                    <p:animScale>
                                      <p:cBhvr>
                                        <p:cTn id="113" dur="26">
                                          <p:stCondLst>
                                            <p:cond delay="1312"/>
                                          </p:stCondLst>
                                        </p:cTn>
                                        <p:tgtEl>
                                          <p:spTgt spid="28"/>
                                        </p:tgtEl>
                                      </p:cBhvr>
                                      <p:to x="100000" y="80000"/>
                                    </p:animScale>
                                    <p:animScale>
                                      <p:cBhvr>
                                        <p:cTn id="114" dur="166" decel="50000">
                                          <p:stCondLst>
                                            <p:cond delay="1338"/>
                                          </p:stCondLst>
                                        </p:cTn>
                                        <p:tgtEl>
                                          <p:spTgt spid="28"/>
                                        </p:tgtEl>
                                      </p:cBhvr>
                                      <p:to x="100000" y="100000"/>
                                    </p:animScale>
                                    <p:animScale>
                                      <p:cBhvr>
                                        <p:cTn id="115" dur="26">
                                          <p:stCondLst>
                                            <p:cond delay="1642"/>
                                          </p:stCondLst>
                                        </p:cTn>
                                        <p:tgtEl>
                                          <p:spTgt spid="28"/>
                                        </p:tgtEl>
                                      </p:cBhvr>
                                      <p:to x="100000" y="90000"/>
                                    </p:animScale>
                                    <p:animScale>
                                      <p:cBhvr>
                                        <p:cTn id="116" dur="166" decel="50000">
                                          <p:stCondLst>
                                            <p:cond delay="1668"/>
                                          </p:stCondLst>
                                        </p:cTn>
                                        <p:tgtEl>
                                          <p:spTgt spid="28"/>
                                        </p:tgtEl>
                                      </p:cBhvr>
                                      <p:to x="100000" y="100000"/>
                                    </p:animScale>
                                    <p:animScale>
                                      <p:cBhvr>
                                        <p:cTn id="117" dur="26">
                                          <p:stCondLst>
                                            <p:cond delay="1808"/>
                                          </p:stCondLst>
                                        </p:cTn>
                                        <p:tgtEl>
                                          <p:spTgt spid="28"/>
                                        </p:tgtEl>
                                      </p:cBhvr>
                                      <p:to x="100000" y="95000"/>
                                    </p:animScale>
                                    <p:animScale>
                                      <p:cBhvr>
                                        <p:cTn id="118" dur="166" decel="50000">
                                          <p:stCondLst>
                                            <p:cond delay="1834"/>
                                          </p:stCondLst>
                                        </p:cTn>
                                        <p:tgtEl>
                                          <p:spTgt spid="28"/>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down)">
                                      <p:cBhvr>
                                        <p:cTn id="121" dur="580">
                                          <p:stCondLst>
                                            <p:cond delay="0"/>
                                          </p:stCondLst>
                                        </p:cTn>
                                        <p:tgtEl>
                                          <p:spTgt spid="29"/>
                                        </p:tgtEl>
                                      </p:cBhvr>
                                    </p:animEffect>
                                    <p:anim calcmode="lin" valueType="num">
                                      <p:cBhvr>
                                        <p:cTn id="122"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27" dur="26">
                                          <p:stCondLst>
                                            <p:cond delay="650"/>
                                          </p:stCondLst>
                                        </p:cTn>
                                        <p:tgtEl>
                                          <p:spTgt spid="29"/>
                                        </p:tgtEl>
                                      </p:cBhvr>
                                      <p:to x="100000" y="60000"/>
                                    </p:animScale>
                                    <p:animScale>
                                      <p:cBhvr>
                                        <p:cTn id="128" dur="166" decel="50000">
                                          <p:stCondLst>
                                            <p:cond delay="676"/>
                                          </p:stCondLst>
                                        </p:cTn>
                                        <p:tgtEl>
                                          <p:spTgt spid="29"/>
                                        </p:tgtEl>
                                      </p:cBhvr>
                                      <p:to x="100000" y="100000"/>
                                    </p:animScale>
                                    <p:animScale>
                                      <p:cBhvr>
                                        <p:cTn id="129" dur="26">
                                          <p:stCondLst>
                                            <p:cond delay="1312"/>
                                          </p:stCondLst>
                                        </p:cTn>
                                        <p:tgtEl>
                                          <p:spTgt spid="29"/>
                                        </p:tgtEl>
                                      </p:cBhvr>
                                      <p:to x="100000" y="80000"/>
                                    </p:animScale>
                                    <p:animScale>
                                      <p:cBhvr>
                                        <p:cTn id="130" dur="166" decel="50000">
                                          <p:stCondLst>
                                            <p:cond delay="1338"/>
                                          </p:stCondLst>
                                        </p:cTn>
                                        <p:tgtEl>
                                          <p:spTgt spid="29"/>
                                        </p:tgtEl>
                                      </p:cBhvr>
                                      <p:to x="100000" y="100000"/>
                                    </p:animScale>
                                    <p:animScale>
                                      <p:cBhvr>
                                        <p:cTn id="131" dur="26">
                                          <p:stCondLst>
                                            <p:cond delay="1642"/>
                                          </p:stCondLst>
                                        </p:cTn>
                                        <p:tgtEl>
                                          <p:spTgt spid="29"/>
                                        </p:tgtEl>
                                      </p:cBhvr>
                                      <p:to x="100000" y="90000"/>
                                    </p:animScale>
                                    <p:animScale>
                                      <p:cBhvr>
                                        <p:cTn id="132" dur="166" decel="50000">
                                          <p:stCondLst>
                                            <p:cond delay="1668"/>
                                          </p:stCondLst>
                                        </p:cTn>
                                        <p:tgtEl>
                                          <p:spTgt spid="29"/>
                                        </p:tgtEl>
                                      </p:cBhvr>
                                      <p:to x="100000" y="100000"/>
                                    </p:animScale>
                                    <p:animScale>
                                      <p:cBhvr>
                                        <p:cTn id="133" dur="26">
                                          <p:stCondLst>
                                            <p:cond delay="1808"/>
                                          </p:stCondLst>
                                        </p:cTn>
                                        <p:tgtEl>
                                          <p:spTgt spid="29"/>
                                        </p:tgtEl>
                                      </p:cBhvr>
                                      <p:to x="100000" y="95000"/>
                                    </p:animScale>
                                    <p:animScale>
                                      <p:cBhvr>
                                        <p:cTn id="134" dur="166" decel="50000">
                                          <p:stCondLst>
                                            <p:cond delay="1834"/>
                                          </p:stCondLst>
                                        </p:cTn>
                                        <p:tgtEl>
                                          <p:spTgt spid="29"/>
                                        </p:tgtEl>
                                      </p:cBhvr>
                                      <p:to x="100000" y="100000"/>
                                    </p:animScale>
                                  </p:childTnLst>
                                </p:cTn>
                              </p:par>
                              <p:par>
                                <p:cTn id="135" presetID="26" presetClass="entr" presetSubtype="0" fill="hold"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wipe(down)">
                                      <p:cBhvr>
                                        <p:cTn id="137" dur="580">
                                          <p:stCondLst>
                                            <p:cond delay="0"/>
                                          </p:stCondLst>
                                        </p:cTn>
                                        <p:tgtEl>
                                          <p:spTgt spid="30"/>
                                        </p:tgtEl>
                                      </p:cBhvr>
                                    </p:animEffect>
                                    <p:anim calcmode="lin" valueType="num">
                                      <p:cBhvr>
                                        <p:cTn id="13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43" dur="26">
                                          <p:stCondLst>
                                            <p:cond delay="650"/>
                                          </p:stCondLst>
                                        </p:cTn>
                                        <p:tgtEl>
                                          <p:spTgt spid="30"/>
                                        </p:tgtEl>
                                      </p:cBhvr>
                                      <p:to x="100000" y="60000"/>
                                    </p:animScale>
                                    <p:animScale>
                                      <p:cBhvr>
                                        <p:cTn id="144" dur="166" decel="50000">
                                          <p:stCondLst>
                                            <p:cond delay="676"/>
                                          </p:stCondLst>
                                        </p:cTn>
                                        <p:tgtEl>
                                          <p:spTgt spid="30"/>
                                        </p:tgtEl>
                                      </p:cBhvr>
                                      <p:to x="100000" y="100000"/>
                                    </p:animScale>
                                    <p:animScale>
                                      <p:cBhvr>
                                        <p:cTn id="145" dur="26">
                                          <p:stCondLst>
                                            <p:cond delay="1312"/>
                                          </p:stCondLst>
                                        </p:cTn>
                                        <p:tgtEl>
                                          <p:spTgt spid="30"/>
                                        </p:tgtEl>
                                      </p:cBhvr>
                                      <p:to x="100000" y="80000"/>
                                    </p:animScale>
                                    <p:animScale>
                                      <p:cBhvr>
                                        <p:cTn id="146" dur="166" decel="50000">
                                          <p:stCondLst>
                                            <p:cond delay="1338"/>
                                          </p:stCondLst>
                                        </p:cTn>
                                        <p:tgtEl>
                                          <p:spTgt spid="30"/>
                                        </p:tgtEl>
                                      </p:cBhvr>
                                      <p:to x="100000" y="100000"/>
                                    </p:animScale>
                                    <p:animScale>
                                      <p:cBhvr>
                                        <p:cTn id="147" dur="26">
                                          <p:stCondLst>
                                            <p:cond delay="1642"/>
                                          </p:stCondLst>
                                        </p:cTn>
                                        <p:tgtEl>
                                          <p:spTgt spid="30"/>
                                        </p:tgtEl>
                                      </p:cBhvr>
                                      <p:to x="100000" y="90000"/>
                                    </p:animScale>
                                    <p:animScale>
                                      <p:cBhvr>
                                        <p:cTn id="148" dur="166" decel="50000">
                                          <p:stCondLst>
                                            <p:cond delay="1668"/>
                                          </p:stCondLst>
                                        </p:cTn>
                                        <p:tgtEl>
                                          <p:spTgt spid="30"/>
                                        </p:tgtEl>
                                      </p:cBhvr>
                                      <p:to x="100000" y="100000"/>
                                    </p:animScale>
                                    <p:animScale>
                                      <p:cBhvr>
                                        <p:cTn id="149" dur="26">
                                          <p:stCondLst>
                                            <p:cond delay="1808"/>
                                          </p:stCondLst>
                                        </p:cTn>
                                        <p:tgtEl>
                                          <p:spTgt spid="30"/>
                                        </p:tgtEl>
                                      </p:cBhvr>
                                      <p:to x="100000" y="95000"/>
                                    </p:animScale>
                                    <p:animScale>
                                      <p:cBhvr>
                                        <p:cTn id="150" dur="166" decel="50000">
                                          <p:stCondLst>
                                            <p:cond delay="1834"/>
                                          </p:stCondLst>
                                        </p:cTn>
                                        <p:tgtEl>
                                          <p:spTgt spid="30"/>
                                        </p:tgtEl>
                                      </p:cBhvr>
                                      <p:to x="100000" y="100000"/>
                                    </p:animScale>
                                  </p:childTnLst>
                                </p:cTn>
                              </p:par>
                              <p:par>
                                <p:cTn id="151" presetID="26" presetClass="entr" presetSubtype="0" fill="hold" grpId="0" nodeType="with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wipe(down)">
                                      <p:cBhvr>
                                        <p:cTn id="153" dur="580">
                                          <p:stCondLst>
                                            <p:cond delay="0"/>
                                          </p:stCondLst>
                                        </p:cTn>
                                        <p:tgtEl>
                                          <p:spTgt spid="31"/>
                                        </p:tgtEl>
                                      </p:cBhvr>
                                    </p:animEffect>
                                    <p:anim calcmode="lin" valueType="num">
                                      <p:cBhvr>
                                        <p:cTn id="15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59" dur="26">
                                          <p:stCondLst>
                                            <p:cond delay="650"/>
                                          </p:stCondLst>
                                        </p:cTn>
                                        <p:tgtEl>
                                          <p:spTgt spid="31"/>
                                        </p:tgtEl>
                                      </p:cBhvr>
                                      <p:to x="100000" y="60000"/>
                                    </p:animScale>
                                    <p:animScale>
                                      <p:cBhvr>
                                        <p:cTn id="160" dur="166" decel="50000">
                                          <p:stCondLst>
                                            <p:cond delay="676"/>
                                          </p:stCondLst>
                                        </p:cTn>
                                        <p:tgtEl>
                                          <p:spTgt spid="31"/>
                                        </p:tgtEl>
                                      </p:cBhvr>
                                      <p:to x="100000" y="100000"/>
                                    </p:animScale>
                                    <p:animScale>
                                      <p:cBhvr>
                                        <p:cTn id="161" dur="26">
                                          <p:stCondLst>
                                            <p:cond delay="1312"/>
                                          </p:stCondLst>
                                        </p:cTn>
                                        <p:tgtEl>
                                          <p:spTgt spid="31"/>
                                        </p:tgtEl>
                                      </p:cBhvr>
                                      <p:to x="100000" y="80000"/>
                                    </p:animScale>
                                    <p:animScale>
                                      <p:cBhvr>
                                        <p:cTn id="162" dur="166" decel="50000">
                                          <p:stCondLst>
                                            <p:cond delay="1338"/>
                                          </p:stCondLst>
                                        </p:cTn>
                                        <p:tgtEl>
                                          <p:spTgt spid="31"/>
                                        </p:tgtEl>
                                      </p:cBhvr>
                                      <p:to x="100000" y="100000"/>
                                    </p:animScale>
                                    <p:animScale>
                                      <p:cBhvr>
                                        <p:cTn id="163" dur="26">
                                          <p:stCondLst>
                                            <p:cond delay="1642"/>
                                          </p:stCondLst>
                                        </p:cTn>
                                        <p:tgtEl>
                                          <p:spTgt spid="31"/>
                                        </p:tgtEl>
                                      </p:cBhvr>
                                      <p:to x="100000" y="90000"/>
                                    </p:animScale>
                                    <p:animScale>
                                      <p:cBhvr>
                                        <p:cTn id="164" dur="166" decel="50000">
                                          <p:stCondLst>
                                            <p:cond delay="1668"/>
                                          </p:stCondLst>
                                        </p:cTn>
                                        <p:tgtEl>
                                          <p:spTgt spid="31"/>
                                        </p:tgtEl>
                                      </p:cBhvr>
                                      <p:to x="100000" y="100000"/>
                                    </p:animScale>
                                    <p:animScale>
                                      <p:cBhvr>
                                        <p:cTn id="165" dur="26">
                                          <p:stCondLst>
                                            <p:cond delay="1808"/>
                                          </p:stCondLst>
                                        </p:cTn>
                                        <p:tgtEl>
                                          <p:spTgt spid="31"/>
                                        </p:tgtEl>
                                      </p:cBhvr>
                                      <p:to x="100000" y="95000"/>
                                    </p:animScale>
                                    <p:animScale>
                                      <p:cBhvr>
                                        <p:cTn id="166" dur="166" decel="50000">
                                          <p:stCondLst>
                                            <p:cond delay="1834"/>
                                          </p:stCondLst>
                                        </p:cTn>
                                        <p:tgtEl>
                                          <p:spTgt spid="31"/>
                                        </p:tgtEl>
                                      </p:cBhvr>
                                      <p:to x="100000" y="100000"/>
                                    </p:animScale>
                                  </p:childTnLst>
                                </p:cTn>
                              </p:par>
                              <p:par>
                                <p:cTn id="167" presetID="26" presetClass="entr" presetSubtype="0" fill="hold" grpId="0" nodeType="withEffect">
                                  <p:stCondLst>
                                    <p:cond delay="0"/>
                                  </p:stCondLst>
                                  <p:childTnLst>
                                    <p:set>
                                      <p:cBhvr>
                                        <p:cTn id="168" dur="1" fill="hold">
                                          <p:stCondLst>
                                            <p:cond delay="0"/>
                                          </p:stCondLst>
                                        </p:cTn>
                                        <p:tgtEl>
                                          <p:spTgt spid="41"/>
                                        </p:tgtEl>
                                        <p:attrNameLst>
                                          <p:attrName>style.visibility</p:attrName>
                                        </p:attrNameLst>
                                      </p:cBhvr>
                                      <p:to>
                                        <p:strVal val="visible"/>
                                      </p:to>
                                    </p:set>
                                    <p:animEffect transition="in" filter="wipe(down)">
                                      <p:cBhvr>
                                        <p:cTn id="169" dur="580">
                                          <p:stCondLst>
                                            <p:cond delay="0"/>
                                          </p:stCondLst>
                                        </p:cTn>
                                        <p:tgtEl>
                                          <p:spTgt spid="41"/>
                                        </p:tgtEl>
                                      </p:cBhvr>
                                    </p:animEffect>
                                    <p:anim calcmode="lin" valueType="num">
                                      <p:cBhvr>
                                        <p:cTn id="170"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75" dur="26">
                                          <p:stCondLst>
                                            <p:cond delay="650"/>
                                          </p:stCondLst>
                                        </p:cTn>
                                        <p:tgtEl>
                                          <p:spTgt spid="41"/>
                                        </p:tgtEl>
                                      </p:cBhvr>
                                      <p:to x="100000" y="60000"/>
                                    </p:animScale>
                                    <p:animScale>
                                      <p:cBhvr>
                                        <p:cTn id="176" dur="166" decel="50000">
                                          <p:stCondLst>
                                            <p:cond delay="676"/>
                                          </p:stCondLst>
                                        </p:cTn>
                                        <p:tgtEl>
                                          <p:spTgt spid="41"/>
                                        </p:tgtEl>
                                      </p:cBhvr>
                                      <p:to x="100000" y="100000"/>
                                    </p:animScale>
                                    <p:animScale>
                                      <p:cBhvr>
                                        <p:cTn id="177" dur="26">
                                          <p:stCondLst>
                                            <p:cond delay="1312"/>
                                          </p:stCondLst>
                                        </p:cTn>
                                        <p:tgtEl>
                                          <p:spTgt spid="41"/>
                                        </p:tgtEl>
                                      </p:cBhvr>
                                      <p:to x="100000" y="80000"/>
                                    </p:animScale>
                                    <p:animScale>
                                      <p:cBhvr>
                                        <p:cTn id="178" dur="166" decel="50000">
                                          <p:stCondLst>
                                            <p:cond delay="1338"/>
                                          </p:stCondLst>
                                        </p:cTn>
                                        <p:tgtEl>
                                          <p:spTgt spid="41"/>
                                        </p:tgtEl>
                                      </p:cBhvr>
                                      <p:to x="100000" y="100000"/>
                                    </p:animScale>
                                    <p:animScale>
                                      <p:cBhvr>
                                        <p:cTn id="179" dur="26">
                                          <p:stCondLst>
                                            <p:cond delay="1642"/>
                                          </p:stCondLst>
                                        </p:cTn>
                                        <p:tgtEl>
                                          <p:spTgt spid="41"/>
                                        </p:tgtEl>
                                      </p:cBhvr>
                                      <p:to x="100000" y="90000"/>
                                    </p:animScale>
                                    <p:animScale>
                                      <p:cBhvr>
                                        <p:cTn id="180" dur="166" decel="50000">
                                          <p:stCondLst>
                                            <p:cond delay="1668"/>
                                          </p:stCondLst>
                                        </p:cTn>
                                        <p:tgtEl>
                                          <p:spTgt spid="41"/>
                                        </p:tgtEl>
                                      </p:cBhvr>
                                      <p:to x="100000" y="100000"/>
                                    </p:animScale>
                                    <p:animScale>
                                      <p:cBhvr>
                                        <p:cTn id="181" dur="26">
                                          <p:stCondLst>
                                            <p:cond delay="1808"/>
                                          </p:stCondLst>
                                        </p:cTn>
                                        <p:tgtEl>
                                          <p:spTgt spid="41"/>
                                        </p:tgtEl>
                                      </p:cBhvr>
                                      <p:to x="100000" y="95000"/>
                                    </p:animScale>
                                    <p:animScale>
                                      <p:cBhvr>
                                        <p:cTn id="182" dur="166" decel="50000">
                                          <p:stCondLst>
                                            <p:cond delay="1834"/>
                                          </p:stCondLst>
                                        </p:cTn>
                                        <p:tgtEl>
                                          <p:spTgt spid="41"/>
                                        </p:tgtEl>
                                      </p:cBhvr>
                                      <p:to x="100000" y="100000"/>
                                    </p:animScale>
                                  </p:childTnLst>
                                </p:cTn>
                              </p:par>
                              <p:par>
                                <p:cTn id="183" presetID="26" presetClass="entr" presetSubtype="0" fill="hold" nodeType="withEffect">
                                  <p:stCondLst>
                                    <p:cond delay="0"/>
                                  </p:stCondLst>
                                  <p:childTnLst>
                                    <p:set>
                                      <p:cBhvr>
                                        <p:cTn id="184" dur="1" fill="hold">
                                          <p:stCondLst>
                                            <p:cond delay="0"/>
                                          </p:stCondLst>
                                        </p:cTn>
                                        <p:tgtEl>
                                          <p:spTgt spid="25"/>
                                        </p:tgtEl>
                                        <p:attrNameLst>
                                          <p:attrName>style.visibility</p:attrName>
                                        </p:attrNameLst>
                                      </p:cBhvr>
                                      <p:to>
                                        <p:strVal val="visible"/>
                                      </p:to>
                                    </p:set>
                                    <p:animEffect transition="in" filter="wipe(down)">
                                      <p:cBhvr>
                                        <p:cTn id="185" dur="580">
                                          <p:stCondLst>
                                            <p:cond delay="0"/>
                                          </p:stCondLst>
                                        </p:cTn>
                                        <p:tgtEl>
                                          <p:spTgt spid="25"/>
                                        </p:tgtEl>
                                      </p:cBhvr>
                                    </p:animEffect>
                                    <p:anim calcmode="lin" valueType="num">
                                      <p:cBhvr>
                                        <p:cTn id="18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91" dur="26">
                                          <p:stCondLst>
                                            <p:cond delay="650"/>
                                          </p:stCondLst>
                                        </p:cTn>
                                        <p:tgtEl>
                                          <p:spTgt spid="25"/>
                                        </p:tgtEl>
                                      </p:cBhvr>
                                      <p:to x="100000" y="60000"/>
                                    </p:animScale>
                                    <p:animScale>
                                      <p:cBhvr>
                                        <p:cTn id="192" dur="166" decel="50000">
                                          <p:stCondLst>
                                            <p:cond delay="676"/>
                                          </p:stCondLst>
                                        </p:cTn>
                                        <p:tgtEl>
                                          <p:spTgt spid="25"/>
                                        </p:tgtEl>
                                      </p:cBhvr>
                                      <p:to x="100000" y="100000"/>
                                    </p:animScale>
                                    <p:animScale>
                                      <p:cBhvr>
                                        <p:cTn id="193" dur="26">
                                          <p:stCondLst>
                                            <p:cond delay="1312"/>
                                          </p:stCondLst>
                                        </p:cTn>
                                        <p:tgtEl>
                                          <p:spTgt spid="25"/>
                                        </p:tgtEl>
                                      </p:cBhvr>
                                      <p:to x="100000" y="80000"/>
                                    </p:animScale>
                                    <p:animScale>
                                      <p:cBhvr>
                                        <p:cTn id="194" dur="166" decel="50000">
                                          <p:stCondLst>
                                            <p:cond delay="1338"/>
                                          </p:stCondLst>
                                        </p:cTn>
                                        <p:tgtEl>
                                          <p:spTgt spid="25"/>
                                        </p:tgtEl>
                                      </p:cBhvr>
                                      <p:to x="100000" y="100000"/>
                                    </p:animScale>
                                    <p:animScale>
                                      <p:cBhvr>
                                        <p:cTn id="195" dur="26">
                                          <p:stCondLst>
                                            <p:cond delay="1642"/>
                                          </p:stCondLst>
                                        </p:cTn>
                                        <p:tgtEl>
                                          <p:spTgt spid="25"/>
                                        </p:tgtEl>
                                      </p:cBhvr>
                                      <p:to x="100000" y="90000"/>
                                    </p:animScale>
                                    <p:animScale>
                                      <p:cBhvr>
                                        <p:cTn id="196" dur="166" decel="50000">
                                          <p:stCondLst>
                                            <p:cond delay="1668"/>
                                          </p:stCondLst>
                                        </p:cTn>
                                        <p:tgtEl>
                                          <p:spTgt spid="25"/>
                                        </p:tgtEl>
                                      </p:cBhvr>
                                      <p:to x="100000" y="100000"/>
                                    </p:animScale>
                                    <p:animScale>
                                      <p:cBhvr>
                                        <p:cTn id="197" dur="26">
                                          <p:stCondLst>
                                            <p:cond delay="1808"/>
                                          </p:stCondLst>
                                        </p:cTn>
                                        <p:tgtEl>
                                          <p:spTgt spid="25"/>
                                        </p:tgtEl>
                                      </p:cBhvr>
                                      <p:to x="100000" y="95000"/>
                                    </p:animScale>
                                    <p:animScale>
                                      <p:cBhvr>
                                        <p:cTn id="198"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1" grpId="0"/>
      <p:bldP spid="35"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dirty="0"/>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211539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dirty="0">
                <a:solidFill>
                  <a:srgbClr val="4C68B1"/>
                </a:solidFill>
              </a:rPr>
              <a:t>Xamarin.iOS </a:t>
            </a:r>
            <a:r>
              <a:rPr lang="en-US" sz="2000" dirty="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dirty="0">
                <a:solidFill>
                  <a:srgbClr val="3BB7A8"/>
                </a:solidFill>
              </a:rPr>
              <a:t>Xamarin.Android</a:t>
            </a:r>
            <a:r>
              <a:rPr lang="en-US" sz="2000" dirty="0">
                <a:solidFill>
                  <a:schemeClr val="tx1"/>
                </a:solidFill>
              </a:rPr>
              <a:t> </a:t>
            </a:r>
            <a:r>
              <a:rPr lang="en-US" sz="2000" dirty="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dirty="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dirty="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dirty="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dirty="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dirty="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dirty="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dirty="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dirty="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dirty="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dirty="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dirty="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dirty="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dirty="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dirty="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dirty="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dirty="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dirty="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dirty="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dirty="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dirty="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dirty="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270379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normAutofit fontScale="90000"/>
          </a:bodyPr>
          <a:lstStyle/>
          <a:p>
            <a:r>
              <a:rPr lang="en-US" dirty="0">
                <a:solidFill>
                  <a:srgbClr val="3BB7A8"/>
                </a:solidFill>
              </a:rPr>
              <a:t>✓ </a:t>
            </a:r>
            <a:r>
              <a:rPr lang="en-US" dirty="0">
                <a:solidFill>
                  <a:srgbClr val="512BD4"/>
                </a:solidFill>
              </a:rPr>
              <a:t>Always up-to-date</a:t>
            </a:r>
          </a:p>
        </p:txBody>
      </p:sp>
      <p:sp>
        <p:nvSpPr>
          <p:cNvPr id="15" name="Text Placeholder 7"/>
          <p:cNvSpPr>
            <a:spLocks noGrp="1"/>
          </p:cNvSpPr>
          <p:nvPr>
            <p:ph type="body" sz="quarter" idx="13"/>
          </p:nvPr>
        </p:nvSpPr>
        <p:spPr>
          <a:xfrm>
            <a:off x="917306" y="2376477"/>
            <a:ext cx="4151405" cy="3143976"/>
          </a:xfrm>
        </p:spPr>
        <p:txBody>
          <a:bodyPr>
            <a:noAutofit/>
          </a:bodyPr>
          <a:lstStyle/>
          <a:p>
            <a:r>
              <a:rPr lang="en-US" sz="3000" b="1" dirty="0">
                <a:latin typeface="Segoe UI" charset="0"/>
                <a:ea typeface="Segoe UI" charset="0"/>
                <a:cs typeface="Segoe UI" charset="0"/>
              </a:rPr>
              <a:t>Same-day support:</a:t>
            </a:r>
          </a:p>
          <a:p>
            <a:pPr marL="342900" indent="-342900">
              <a:buFont typeface="Arial" charset="0"/>
              <a:buChar char="•"/>
            </a:pPr>
            <a:r>
              <a:rPr lang="en-US" sz="2500" dirty="0">
                <a:latin typeface="Segoe UI" charset="0"/>
                <a:ea typeface="Segoe UI" charset="0"/>
                <a:cs typeface="Segoe UI" charset="0"/>
              </a:rPr>
              <a:t>iOS 5</a:t>
            </a:r>
          </a:p>
          <a:p>
            <a:pPr marL="342900" indent="-342900">
              <a:buFont typeface="Arial" charset="0"/>
              <a:buChar char="•"/>
            </a:pPr>
            <a:r>
              <a:rPr lang="en-US" sz="2500" dirty="0">
                <a:latin typeface="Segoe UI" charset="0"/>
                <a:ea typeface="Segoe UI" charset="0"/>
                <a:cs typeface="Segoe UI" charset="0"/>
              </a:rPr>
              <a:t>iOS 6</a:t>
            </a:r>
          </a:p>
          <a:p>
            <a:pPr marL="342900" indent="-342900">
              <a:buFont typeface="Arial" charset="0"/>
              <a:buChar char="•"/>
            </a:pPr>
            <a:r>
              <a:rPr lang="en-US" sz="2500" dirty="0">
                <a:latin typeface="Segoe UI" charset="0"/>
                <a:ea typeface="Segoe UI" charset="0"/>
                <a:cs typeface="Segoe UI" charset="0"/>
              </a:rPr>
              <a:t>iOS 7</a:t>
            </a:r>
          </a:p>
          <a:p>
            <a:pPr marL="342900" indent="-342900">
              <a:buFont typeface="Arial" charset="0"/>
              <a:buChar char="•"/>
            </a:pPr>
            <a:r>
              <a:rPr lang="en-US" sz="2500" dirty="0">
                <a:latin typeface="Segoe UI" charset="0"/>
                <a:ea typeface="Segoe UI" charset="0"/>
                <a:cs typeface="Segoe UI" charset="0"/>
              </a:rPr>
              <a:t>iOS 8</a:t>
            </a:r>
          </a:p>
          <a:p>
            <a:pPr marL="342900" indent="-342900">
              <a:buFont typeface="Arial" charset="0"/>
              <a:buChar char="•"/>
            </a:pPr>
            <a:r>
              <a:rPr lang="en-US" sz="2500" dirty="0">
                <a:latin typeface="Segoe UI" charset="0"/>
                <a:ea typeface="Segoe UI" charset="0"/>
                <a:cs typeface="Segoe UI" charset="0"/>
              </a:rPr>
              <a:t>iOS 9</a:t>
            </a:r>
          </a:p>
          <a:p>
            <a:pPr marL="342900" indent="-342900">
              <a:buFont typeface="Arial" charset="0"/>
              <a:buChar char="•"/>
            </a:pPr>
            <a:r>
              <a:rPr lang="en-US" sz="2500" dirty="0">
                <a:latin typeface="Segoe UI" charset="0"/>
                <a:ea typeface="Segoe UI" charset="0"/>
                <a:cs typeface="Segoe UI" charset="0"/>
              </a:rPr>
              <a:t>iOS 10</a:t>
            </a:r>
          </a:p>
          <a:p>
            <a:pPr marL="342900" indent="-342900">
              <a:buFont typeface="Arial" charset="0"/>
              <a:buChar char="•"/>
            </a:pPr>
            <a:r>
              <a:rPr lang="en-US" sz="2500" dirty="0">
                <a:latin typeface="Segoe UI" charset="0"/>
                <a:ea typeface="Segoe UI" charset="0"/>
                <a:cs typeface="Segoe UI" charset="0"/>
              </a:rPr>
              <a:t>iOS 11</a:t>
            </a:r>
          </a:p>
          <a:p>
            <a:pPr marL="342900" indent="-342900">
              <a:buFont typeface="Arial" charset="0"/>
              <a:buChar char="•"/>
            </a:pPr>
            <a:r>
              <a:rPr lang="en-US" sz="2500" dirty="0">
                <a:latin typeface="Segoe UI" charset="0"/>
                <a:ea typeface="Segoe UI" charset="0"/>
                <a:cs typeface="Segoe UI" charset="0"/>
              </a:rPr>
              <a:t>iOS 12</a:t>
            </a:r>
          </a:p>
        </p:txBody>
      </p:sp>
      <p:sp>
        <p:nvSpPr>
          <p:cNvPr id="16" name="Text Placeholder 7"/>
          <p:cNvSpPr txBox="1">
            <a:spLocks/>
          </p:cNvSpPr>
          <p:nvPr/>
        </p:nvSpPr>
        <p:spPr>
          <a:xfrm>
            <a:off x="6887498" y="2376477"/>
            <a:ext cx="4950619" cy="34480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3000" b="1" i="0" u="none" strike="noStrike" kern="1200" cap="none" spc="0" normalizeH="0" baseline="0" noProof="0" dirty="0">
                <a:ln>
                  <a:noFill/>
                </a:ln>
                <a:solidFill>
                  <a:srgbClr val="FFFFFF"/>
                </a:solidFill>
                <a:effectLst/>
                <a:uLnTx/>
                <a:uFillTx/>
                <a:latin typeface="Segoe UI" charset="0"/>
                <a:cs typeface="Segoe UI" charset="0"/>
              </a:rPr>
              <a:t>Support for: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dirty="0">
                <a:ln>
                  <a:noFill/>
                </a:ln>
                <a:solidFill>
                  <a:srgbClr val="FFFFFF"/>
                </a:solidFill>
                <a:effectLst/>
                <a:uLnTx/>
                <a:uFillTx/>
                <a:latin typeface="Segoe UI" charset="0"/>
                <a:cs typeface="Segoe UI" charset="0"/>
              </a:rPr>
              <a:t>iOS Extensions</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dirty="0">
                <a:ln>
                  <a:noFill/>
                </a:ln>
                <a:solidFill>
                  <a:srgbClr val="FFFFFF"/>
                </a:solidFill>
                <a:effectLst/>
                <a:uLnTx/>
                <a:uFillTx/>
                <a:latin typeface="Segoe UI" charset="0"/>
                <a:cs typeface="Segoe UI" charset="0"/>
              </a:rPr>
              <a:t>Apple Watch</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dirty="0">
                <a:ln>
                  <a:noFill/>
                </a:ln>
                <a:solidFill>
                  <a:srgbClr val="FFFFFF"/>
                </a:solidFill>
                <a:effectLst/>
                <a:uLnTx/>
                <a:uFillTx/>
                <a:latin typeface="Segoe UI" charset="0"/>
                <a:cs typeface="Segoe UI" charset="0"/>
              </a:rPr>
              <a:t>Apple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dirty="0">
                <a:ln>
                  <a:noFill/>
                </a:ln>
                <a:solidFill>
                  <a:srgbClr val="FFFFFF"/>
                </a:solidFill>
                <a:effectLst/>
                <a:uLnTx/>
                <a:uFillTx/>
                <a:latin typeface="Segoe UI" charset="0"/>
                <a:cs typeface="Segoe UI" charset="0"/>
              </a:rPr>
              <a:t>Android Wear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dirty="0">
                <a:ln>
                  <a:noFill/>
                </a:ln>
                <a:solidFill>
                  <a:srgbClr val="FFFFFF"/>
                </a:solidFill>
                <a:effectLst/>
                <a:uLnTx/>
                <a:uFillTx/>
                <a:latin typeface="Segoe UI" charset="0"/>
                <a:cs typeface="Segoe UI" charset="0"/>
              </a:rPr>
              <a:t>Amazon Fire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dirty="0">
                <a:ln>
                  <a:noFill/>
                </a:ln>
                <a:solidFill>
                  <a:srgbClr val="FFFFFF"/>
                </a:solidFill>
                <a:effectLst/>
                <a:uLnTx/>
                <a:uFillTx/>
                <a:latin typeface="Segoe UI" charset="0"/>
                <a:cs typeface="Segoe UI" charset="0"/>
              </a:rPr>
              <a:t>and more</a:t>
            </a:r>
          </a:p>
        </p:txBody>
      </p:sp>
    </p:spTree>
    <p:extLst>
      <p:ext uri="{BB962C8B-B14F-4D97-AF65-F5344CB8AC3E}">
        <p14:creationId xmlns:p14="http://schemas.microsoft.com/office/powerpoint/2010/main" val="149322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dirty="0"/>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Pages</a:t>
            </a:r>
          </a:p>
        </p:txBody>
      </p:sp>
      <p:pic>
        <p:nvPicPr>
          <p:cNvPr id="4" name="Picture 3">
            <a:extLst>
              <a:ext uri="{FF2B5EF4-FFF2-40B4-BE49-F238E27FC236}">
                <a16:creationId xmlns:a16="http://schemas.microsoft.com/office/drawing/2014/main" id="{86D8EAFB-B30B-491F-B3B4-015C9B7BF3D2}"/>
              </a:ext>
            </a:extLst>
          </p:cNvPr>
          <p:cNvPicPr>
            <a:picLocks noChangeAspect="1"/>
          </p:cNvPicPr>
          <p:nvPr/>
        </p:nvPicPr>
        <p:blipFill>
          <a:blip r:embed="rId3"/>
          <a:stretch>
            <a:fillRect/>
          </a:stretch>
        </p:blipFill>
        <p:spPr>
          <a:xfrm>
            <a:off x="2129069" y="2030961"/>
            <a:ext cx="8262820" cy="2422251"/>
          </a:xfrm>
          <a:prstGeom prst="rect">
            <a:avLst/>
          </a:prstGeom>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36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p>
        </p:txBody>
      </p:sp>
      <p:sp>
        <p:nvSpPr>
          <p:cNvPr id="11" name="Rounded Rectangle 10"/>
          <p:cNvSpPr/>
          <p:nvPr/>
        </p:nvSpPr>
        <p:spPr>
          <a:xfrm>
            <a:off x="2774809"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p>
        </p:txBody>
      </p:sp>
      <p:sp>
        <p:nvSpPr>
          <p:cNvPr id="12" name="Rounded Rectangle 11"/>
          <p:cNvSpPr/>
          <p:nvPr/>
        </p:nvSpPr>
        <p:spPr>
          <a:xfrm>
            <a:off x="5059393"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p>
        </p:txBody>
      </p:sp>
      <p:sp>
        <p:nvSpPr>
          <p:cNvPr id="14" name="Rounded Rectangle 13"/>
          <p:cNvSpPr/>
          <p:nvPr/>
        </p:nvSpPr>
        <p:spPr>
          <a:xfrm>
            <a:off x="9628560"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7343977"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p>
        </p:txBody>
      </p:sp>
      <p:sp>
        <p:nvSpPr>
          <p:cNvPr id="19" name="Rounded Rectangle 18"/>
          <p:cNvSpPr/>
          <p:nvPr/>
        </p:nvSpPr>
        <p:spPr>
          <a:xfrm>
            <a:off x="9628560"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Map</a:t>
            </a:r>
          </a:p>
        </p:txBody>
      </p:sp>
      <p:sp>
        <p:nvSpPr>
          <p:cNvPr id="20" name="Rounded Rectangle 19"/>
          <p:cNvSpPr/>
          <p:nvPr/>
        </p:nvSpPr>
        <p:spPr>
          <a:xfrm>
            <a:off x="490225"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OpenGLView</a:t>
            </a:r>
          </a:p>
        </p:txBody>
      </p:sp>
      <p:sp>
        <p:nvSpPr>
          <p:cNvPr id="21" name="Rounded Rectangle 20"/>
          <p:cNvSpPr/>
          <p:nvPr/>
        </p:nvSpPr>
        <p:spPr>
          <a:xfrm>
            <a:off x="2774809"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p>
        </p:txBody>
      </p:sp>
      <p:sp>
        <p:nvSpPr>
          <p:cNvPr id="23" name="Rounded Rectangle 22"/>
          <p:cNvSpPr/>
          <p:nvPr/>
        </p:nvSpPr>
        <p:spPr>
          <a:xfrm>
            <a:off x="7343977"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p>
        </p:txBody>
      </p:sp>
      <p:sp>
        <p:nvSpPr>
          <p:cNvPr id="24" name="Rounded Rectangle 23"/>
          <p:cNvSpPr/>
          <p:nvPr/>
        </p:nvSpPr>
        <p:spPr>
          <a:xfrm>
            <a:off x="9628560"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6" name="Rounded Rectangle 25"/>
          <p:cNvSpPr/>
          <p:nvPr/>
        </p:nvSpPr>
        <p:spPr>
          <a:xfrm>
            <a:off x="2774809"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TableView</a:t>
            </a:r>
          </a:p>
        </p:txBody>
      </p:sp>
      <p:sp>
        <p:nvSpPr>
          <p:cNvPr id="27" name="Rounded Rectangle 26"/>
          <p:cNvSpPr/>
          <p:nvPr/>
        </p:nvSpPr>
        <p:spPr>
          <a:xfrm>
            <a:off x="5059393"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p>
        </p:txBody>
      </p:sp>
      <p:sp>
        <p:nvSpPr>
          <p:cNvPr id="28" name="Rounded Rectangle 27"/>
          <p:cNvSpPr/>
          <p:nvPr/>
        </p:nvSpPr>
        <p:spPr>
          <a:xfrm>
            <a:off x="7343977"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p>
        </p:txBody>
      </p:sp>
      <p:sp>
        <p:nvSpPr>
          <p:cNvPr id="29" name="Rounded Rectangle 28"/>
          <p:cNvSpPr/>
          <p:nvPr/>
        </p:nvSpPr>
        <p:spPr>
          <a:xfrm>
            <a:off x="9628560"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p>
        </p:txBody>
      </p:sp>
      <p:sp>
        <p:nvSpPr>
          <p:cNvPr id="30" name="Rounded Rectangle 29"/>
          <p:cNvSpPr/>
          <p:nvPr/>
        </p:nvSpPr>
        <p:spPr>
          <a:xfrm>
            <a:off x="490225"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p>
        </p:txBody>
      </p:sp>
      <p:sp>
        <p:nvSpPr>
          <p:cNvPr id="31" name="Rounded Rectangle 30"/>
          <p:cNvSpPr/>
          <p:nvPr/>
        </p:nvSpPr>
        <p:spPr>
          <a:xfrm>
            <a:off x="2774809"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p>
        </p:txBody>
      </p:sp>
      <p:sp>
        <p:nvSpPr>
          <p:cNvPr id="32" name="Rounded Rectangle 31"/>
          <p:cNvSpPr/>
          <p:nvPr/>
        </p:nvSpPr>
        <p:spPr>
          <a:xfrm>
            <a:off x="5059393"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p>
        </p:txBody>
      </p:sp>
      <p:sp>
        <p:nvSpPr>
          <p:cNvPr id="33" name="Rounded Rectangle 32"/>
          <p:cNvSpPr/>
          <p:nvPr/>
        </p:nvSpPr>
        <p:spPr>
          <a:xfrm>
            <a:off x="7343977"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p>
        </p:txBody>
      </p:sp>
      <p:sp>
        <p:nvSpPr>
          <p:cNvPr id="5" name="Title 4"/>
          <p:cNvSpPr>
            <a:spLocks noGrp="1"/>
          </p:cNvSpPr>
          <p:nvPr>
            <p:ph type="title"/>
          </p:nvPr>
        </p:nvSpPr>
        <p:spPr/>
        <p:txBody>
          <a:bodyPr/>
          <a:lstStyle/>
          <a:p>
            <a:r>
              <a:rPr lang="en-US" dirty="0"/>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9628560" y="5108522"/>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p>
        </p:txBody>
      </p:sp>
      <p:sp>
        <p:nvSpPr>
          <p:cNvPr id="35" name="Rounded Rectangle 32">
            <a:extLst>
              <a:ext uri="{FF2B5EF4-FFF2-40B4-BE49-F238E27FC236}">
                <a16:creationId xmlns:a16="http://schemas.microsoft.com/office/drawing/2014/main" id="{FD34B55F-536A-4227-B0D4-DB65A198178A}"/>
              </a:ext>
            </a:extLst>
          </p:cNvPr>
          <p:cNvSpPr/>
          <p:nvPr/>
        </p:nvSpPr>
        <p:spPr>
          <a:xfrm>
            <a:off x="490225"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CarouselView</a:t>
            </a:r>
          </a:p>
        </p:txBody>
      </p:sp>
      <p:sp>
        <p:nvSpPr>
          <p:cNvPr id="36" name="Rounded Rectangle 32">
            <a:extLst>
              <a:ext uri="{FF2B5EF4-FFF2-40B4-BE49-F238E27FC236}">
                <a16:creationId xmlns:a16="http://schemas.microsoft.com/office/drawing/2014/main" id="{D7273DAF-E8F0-4806-9D71-CBE87F55834D}"/>
              </a:ext>
            </a:extLst>
          </p:cNvPr>
          <p:cNvSpPr/>
          <p:nvPr/>
        </p:nvSpPr>
        <p:spPr>
          <a:xfrm>
            <a:off x="2774809"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CollectionView</a:t>
            </a: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532493" y="348343"/>
            <a:ext cx="5036664" cy="743756"/>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532493" y="1092099"/>
            <a:ext cx="5032746" cy="5100513"/>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6301921" y="348343"/>
            <a:ext cx="5036664" cy="743756"/>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6301922" y="5457372"/>
            <a:ext cx="4598308" cy="1161394"/>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6301921" y="1092099"/>
            <a:ext cx="4927388" cy="4373460"/>
          </a:xfrm>
          <a:prstGeom prst="rect">
            <a:avLst/>
          </a:prstGeom>
        </p:spPr>
      </p:pic>
    </p:spTree>
    <p:extLst>
      <p:ext uri="{BB962C8B-B14F-4D97-AF65-F5344CB8AC3E}">
        <p14:creationId xmlns:p14="http://schemas.microsoft.com/office/powerpoint/2010/main" val="3833824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63718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dirty="0"/>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406164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dirty="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watchOS</a:t>
            </a:r>
          </a:p>
          <a:p>
            <a:pPr lvl="1"/>
            <a:r>
              <a:rPr lang="en-US" dirty="0"/>
              <a:t>macOS, 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329750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dirty="0"/>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dirty="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SignalR Service</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dirty="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dirty="0"/>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57025" indent="-457025">
              <a:buFont typeface="Arial" charset="0"/>
              <a:buChar char="•"/>
            </a:pPr>
            <a:r>
              <a:rPr lang="en-US" dirty="0"/>
              <a:t>Crashes</a:t>
            </a:r>
          </a:p>
          <a:p>
            <a:pPr marL="457025" indent="-457025">
              <a:buFont typeface="Arial" charset="0"/>
              <a:buChar char="•"/>
            </a:pPr>
            <a:r>
              <a:rPr lang="en-US" dirty="0"/>
              <a:t>Hard to navigate, poor UI, bad user experience</a:t>
            </a:r>
          </a:p>
          <a:p>
            <a:pPr marL="457025" indent="-457025">
              <a:buFont typeface="Arial" charset="0"/>
              <a:buChar char="•"/>
            </a:pPr>
            <a:r>
              <a:rPr lang="en-US" dirty="0"/>
              <a:t>Features not as advertised</a:t>
            </a:r>
          </a:p>
          <a:p>
            <a:pPr marL="457025" indent="-457025">
              <a:buFont typeface="Arial" charset="0"/>
              <a:buChar char="•"/>
            </a:pPr>
            <a:r>
              <a:rPr lang="en-US" dirty="0"/>
              <a:t>Slow or laggy experience</a:t>
            </a:r>
          </a:p>
          <a:p>
            <a:pPr marL="457025" indent="-457025">
              <a:buFont typeface="Arial" charset="0"/>
              <a:buChar char="•"/>
            </a:pPr>
            <a:r>
              <a:rPr lang="en-US" dirty="0"/>
              <a:t>Data not available when you need it</a:t>
            </a:r>
          </a:p>
          <a:p>
            <a:pPr marL="457025" indent="-457025">
              <a:buFont typeface="Arial" charset="0"/>
              <a:buChar char="•"/>
            </a:pPr>
            <a:endParaRPr lang="en-US" dirty="0"/>
          </a:p>
          <a:p>
            <a:pPr marL="457025" indent="-457025">
              <a:buFont typeface="Arial" charset="0"/>
              <a:buChar char="•"/>
            </a:pPr>
            <a:endParaRPr lang="en-US" dirty="0"/>
          </a:p>
        </p:txBody>
      </p:sp>
      <p:sp>
        <p:nvSpPr>
          <p:cNvPr id="2" name="Title 1"/>
          <p:cNvSpPr>
            <a:spLocks noGrp="1"/>
          </p:cNvSpPr>
          <p:nvPr>
            <p:ph type="title"/>
          </p:nvPr>
        </p:nvSpPr>
        <p:spPr/>
        <p:txBody>
          <a:bodyPr/>
          <a:lstStyle/>
          <a:p>
            <a:r>
              <a:rPr lang="en-US" dirty="0"/>
              <a:t>Bad app experiences</a:t>
            </a:r>
          </a:p>
        </p:txBody>
      </p:sp>
      <p:sp>
        <p:nvSpPr>
          <p:cNvPr id="4" name="Arrow: Down 3"/>
          <p:cNvSpPr/>
          <p:nvPr/>
        </p:nvSpPr>
        <p:spPr bwMode="auto">
          <a:xfrm rot="5400000">
            <a:off x="8574337" y="3525492"/>
            <a:ext cx="2214252" cy="14829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57230" y="3637221"/>
            <a:ext cx="8349151" cy="1421996"/>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89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064" y="2029783"/>
            <a:ext cx="7262596" cy="2798438"/>
          </a:xfrm>
        </p:spPr>
        <p:txBody>
          <a:bodyPr/>
          <a:lstStyle/>
          <a:p>
            <a:r>
              <a:rPr lang="en-US" dirty="0"/>
              <a:t>Always connected?</a:t>
            </a:r>
          </a:p>
        </p:txBody>
      </p:sp>
    </p:spTree>
    <p:extLst>
      <p:ext uri="{BB962C8B-B14F-4D97-AF65-F5344CB8AC3E}">
        <p14:creationId xmlns:p14="http://schemas.microsoft.com/office/powerpoint/2010/main" val="478146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3474" y="1635896"/>
            <a:ext cx="11653522" cy="4931036"/>
          </a:xfrm>
        </p:spPr>
        <p:txBody>
          <a:bodyPr/>
          <a:lstStyle/>
          <a:p>
            <a:r>
              <a:rPr lang="en-US" i="1" dirty="0"/>
              <a:t>Extremely</a:t>
            </a:r>
            <a:r>
              <a:rPr lang="en-US" dirty="0"/>
              <a:t> powerful</a:t>
            </a:r>
          </a:p>
          <a:p>
            <a:r>
              <a:rPr lang="en-US" dirty="0"/>
              <a:t>Flexible</a:t>
            </a:r>
            <a:endParaRPr lang="en-US" i="1" dirty="0"/>
          </a:p>
          <a:p>
            <a:pPr lvl="1"/>
            <a:r>
              <a:rPr lang="en-US" dirty="0">
                <a:latin typeface="+mj-lt"/>
              </a:rPr>
              <a:t>Easy Tables (Node.js Backend)</a:t>
            </a:r>
          </a:p>
          <a:p>
            <a:pPr lvl="1"/>
            <a:r>
              <a:rPr lang="en-US" dirty="0">
                <a:latin typeface="+mj-lt"/>
              </a:rPr>
              <a:t>App Service (ASP.NET Backend)</a:t>
            </a:r>
          </a:p>
          <a:p>
            <a:r>
              <a:rPr lang="en-US" dirty="0">
                <a:latin typeface="+mj-lt"/>
              </a:rPr>
              <a:t>Cross-platform client SDK</a:t>
            </a:r>
          </a:p>
          <a:p>
            <a:pPr lvl="1"/>
            <a:r>
              <a:rPr lang="en-US" dirty="0">
                <a:latin typeface="+mj-lt"/>
              </a:rPr>
              <a:t>iOS, Android, and Windows</a:t>
            </a:r>
          </a:p>
          <a:p>
            <a:r>
              <a:rPr lang="en-US" dirty="0"/>
              <a:t>Open source C#</a:t>
            </a:r>
            <a:endParaRPr lang="en-US" dirty="0">
              <a:latin typeface="+mj-lt"/>
            </a:endParaRPr>
          </a:p>
          <a:p>
            <a:pPr lvl="1"/>
            <a:r>
              <a:rPr lang="en-US" dirty="0">
                <a:latin typeface="+mj-lt"/>
              </a:rPr>
              <a:t>Backend and Client SDKS on GitHub</a:t>
            </a:r>
          </a:p>
        </p:txBody>
      </p:sp>
      <p:sp>
        <p:nvSpPr>
          <p:cNvPr id="3" name="Title 2"/>
          <p:cNvSpPr>
            <a:spLocks noGrp="1"/>
          </p:cNvSpPr>
          <p:nvPr>
            <p:ph type="title"/>
          </p:nvPr>
        </p:nvSpPr>
        <p:spPr>
          <a:xfrm>
            <a:off x="269241" y="291068"/>
            <a:ext cx="10515600" cy="1325563"/>
          </a:xfrm>
        </p:spPr>
        <p:txBody>
          <a:bodyPr/>
          <a:lstStyle/>
          <a:p>
            <a:r>
              <a:rPr lang="en-US" dirty="0"/>
              <a:t>Why Azure Mobile Apps?</a:t>
            </a:r>
          </a:p>
        </p:txBody>
      </p:sp>
    </p:spTree>
    <p:extLst>
      <p:ext uri="{BB962C8B-B14F-4D97-AF65-F5344CB8AC3E}">
        <p14:creationId xmlns:p14="http://schemas.microsoft.com/office/powerpoint/2010/main" val="1634706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dirty="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dirty="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dirty="0">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dirty="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dirty="0">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dirty="0">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839871" y="3831184"/>
            <a:ext cx="858146" cy="1858"/>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2213" y="2010448"/>
            <a:ext cx="2796837" cy="3958922"/>
          </a:xfrm>
          <a:prstGeom prst="rect">
            <a:avLst/>
          </a:prstGeom>
          <a:solidFill>
            <a:srgbClr val="0070C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37" tIns="140350" rIns="175437" bIns="140350" numCol="1" spcCol="0" rtlCol="0" fromWordArt="0" anchor="t" anchorCtr="0" forceAA="0" compatLnSpc="1">
            <a:prstTxWarp prst="textNoShape">
              <a:avLst/>
            </a:prstTxWarp>
            <a:noAutofit/>
          </a:bodyPr>
          <a:lstStyle/>
          <a:p>
            <a:pPr defTabSz="894382"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569435" y="3631642"/>
            <a:ext cx="3958924" cy="716537"/>
          </a:xfrm>
          <a:prstGeom prst="rect">
            <a:avLst/>
          </a:prstGeom>
          <a:solidFill>
            <a:srgbClr val="002060"/>
          </a:solidFill>
          <a:ln>
            <a:noFill/>
          </a:ln>
        </p:spPr>
        <p:txBody>
          <a:bodyPr wrap="square" lIns="175437" tIns="140350" rIns="175437" bIns="140350" rtlCol="0">
            <a:spAutoFit/>
          </a:bodyPr>
          <a:lstStyle/>
          <a:p>
            <a:pPr algn="ctr" defTabSz="894528">
              <a:lnSpc>
                <a:spcPct val="90000"/>
              </a:lnSpc>
              <a:defRPr/>
            </a:pPr>
            <a:r>
              <a:rPr lang="en-US" sz="3068" kern="0" dirty="0">
                <a:solidFill>
                  <a:schemeClr val="bg1"/>
                </a:solidFill>
              </a:rPr>
              <a:t>REST API</a:t>
            </a:r>
          </a:p>
        </p:txBody>
      </p:sp>
      <p:sp>
        <p:nvSpPr>
          <p:cNvPr id="49" name="TextBox 48"/>
          <p:cNvSpPr txBox="1"/>
          <p:nvPr/>
        </p:nvSpPr>
        <p:spPr>
          <a:xfrm>
            <a:off x="473209" y="2161524"/>
            <a:ext cx="2497443" cy="3654215"/>
          </a:xfrm>
          <a:prstGeom prst="rect">
            <a:avLst/>
          </a:prstGeom>
          <a:solidFill>
            <a:srgbClr val="002060"/>
          </a:solidFill>
        </p:spPr>
        <p:txBody>
          <a:bodyPr wrap="square" lIns="175437" tIns="140350" rIns="175437" bIns="140350" numCol="2" rtlCol="0">
            <a:noAutofit/>
          </a:bodyPr>
          <a:lstStyle/>
          <a:p>
            <a:pPr defTabSz="894673" fontAlgn="base">
              <a:lnSpc>
                <a:spcPct val="90000"/>
              </a:lnSpc>
              <a:spcBef>
                <a:spcPct val="0"/>
              </a:spcBef>
              <a:spcAft>
                <a:spcPct val="0"/>
              </a:spcAft>
              <a:tabLst>
                <a:tab pos="877049" algn="l"/>
              </a:tabLst>
              <a:defRPr/>
            </a:pPr>
            <a:endParaRPr lang="en-US" sz="1058" kern="0" dirty="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680152" y="2374182"/>
            <a:ext cx="753228" cy="666318"/>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1000798" y="2388361"/>
            <a:ext cx="413318" cy="582812"/>
          </a:xfrm>
          <a:prstGeom prst="rect">
            <a:avLst/>
          </a:prstGeom>
        </p:spPr>
      </p:pic>
      <p:grpSp>
        <p:nvGrpSpPr>
          <p:cNvPr id="68" name="Group 67"/>
          <p:cNvGrpSpPr/>
          <p:nvPr/>
        </p:nvGrpSpPr>
        <p:grpSpPr>
          <a:xfrm>
            <a:off x="687881" y="4840868"/>
            <a:ext cx="1745498" cy="836062"/>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5437" tIns="140350" rIns="175437" bIns="140350" rtlCol="0">
              <a:spAutoFit/>
            </a:bodyPr>
            <a:lstStyle/>
            <a:p>
              <a:pPr defTabSz="894528">
                <a:lnSpc>
                  <a:spcPct val="90000"/>
                </a:lnSpc>
                <a:defRPr/>
              </a:pPr>
              <a:r>
                <a:rPr lang="en-US" sz="1959" kern="0" dirty="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672442" y="1385208"/>
            <a:ext cx="7243908" cy="5201975"/>
            <a:chOff x="3502511" y="1036292"/>
            <a:chExt cx="5442191" cy="3908128"/>
          </a:xfrm>
        </p:grpSpPr>
        <p:sp>
          <p:nvSpPr>
            <p:cNvPr id="3" name="Rectangle 2"/>
            <p:cNvSpPr/>
            <p:nvPr/>
          </p:nvSpPr>
          <p:spPr bwMode="auto">
            <a:xfrm>
              <a:off x="3502511" y="1036292"/>
              <a:ext cx="5442191" cy="3908128"/>
            </a:xfrm>
            <a:prstGeom prst="rect">
              <a:avLst/>
            </a:prstGeom>
            <a:solidFill>
              <a:srgbClr val="0070C0"/>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36" rIns="0" bIns="45636" numCol="1" rtlCol="0" anchor="ctr" anchorCtr="0" compatLnSpc="1">
              <a:prstTxWarp prst="textNoShape">
                <a:avLst/>
              </a:prstTxWarp>
            </a:bodyPr>
            <a:lstStyle/>
            <a:p>
              <a:pPr algn="ctr" defTabSz="912355"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rgbClr val="002060"/>
            </a:solidFill>
          </p:spPr>
          <p:txBody>
            <a:bodyPr wrap="square" lIns="175437" tIns="140350" rIns="175437" bIns="140350" rtlCol="0">
              <a:spAutoFit/>
            </a:bodyPr>
            <a:lstStyle/>
            <a:p>
              <a:pPr defTabSz="894673" fontAlgn="base">
                <a:lnSpc>
                  <a:spcPct val="90000"/>
                </a:lnSpc>
                <a:spcBef>
                  <a:spcPct val="0"/>
                </a:spcBef>
                <a:spcAft>
                  <a:spcPct val="0"/>
                </a:spcAft>
                <a:tabLst>
                  <a:tab pos="877049"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rgbClr val="002060"/>
            </a:solidFill>
          </p:spPr>
          <p:txBody>
            <a:bodyPr wrap="square" lIns="175437" tIns="140350" rIns="175437" bIns="140350" rtlCol="0">
              <a:spAutoFit/>
            </a:bodyPr>
            <a:lstStyle/>
            <a:p>
              <a:pPr defTabSz="894673" fontAlgn="base">
                <a:lnSpc>
                  <a:spcPct val="90000"/>
                </a:lnSpc>
                <a:spcBef>
                  <a:spcPct val="0"/>
                </a:spcBef>
                <a:spcAft>
                  <a:spcPct val="0"/>
                </a:spcAft>
                <a:tabLst>
                  <a:tab pos="877049"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rgbClr val="002060"/>
            </a:solidFill>
          </p:spPr>
          <p:txBody>
            <a:bodyPr wrap="square" lIns="175437" tIns="140350" rIns="175437" bIns="140350" rtlCol="0">
              <a:spAutoFit/>
            </a:bodyPr>
            <a:lstStyle/>
            <a:p>
              <a:pPr defTabSz="894673" fontAlgn="base">
                <a:lnSpc>
                  <a:spcPct val="90000"/>
                </a:lnSpc>
                <a:spcBef>
                  <a:spcPct val="0"/>
                </a:spcBef>
                <a:spcAft>
                  <a:spcPct val="0"/>
                </a:spcAft>
                <a:tabLst>
                  <a:tab pos="877049" algn="l"/>
                </a:tabLst>
                <a:defRPr/>
              </a:pPr>
              <a:r>
                <a:rPr lang="en-US" sz="2350" kern="0" dirty="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a:p>
              <a:pPr defTabSz="894673" fontAlgn="base">
                <a:lnSpc>
                  <a:spcPct val="90000"/>
                </a:lnSpc>
                <a:spcBef>
                  <a:spcPct val="0"/>
                </a:spcBef>
                <a:spcAft>
                  <a:spcPct val="0"/>
                </a:spcAft>
                <a:tabLst>
                  <a:tab pos="877049" algn="l"/>
                </a:tabLst>
                <a:defRPr/>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rgbClr val="00206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437" tIns="140350" rIns="175437" bIns="140350" numCol="1" spcCol="0" rtlCol="0" fromWordArt="0" anchor="t" anchorCtr="0" forceAA="0" compatLnSpc="1">
              <a:prstTxWarp prst="textNoShape">
                <a:avLst/>
              </a:prstTxWarp>
              <a:noAutofit/>
            </a:bodyPr>
            <a:lstStyle/>
            <a:p>
              <a:pPr defTabSz="894382" fontAlgn="base">
                <a:lnSpc>
                  <a:spcPct val="90000"/>
                </a:lnSpc>
                <a:spcBef>
                  <a:spcPct val="0"/>
                </a:spcBef>
                <a:spcAft>
                  <a:spcPct val="0"/>
                </a:spcAft>
                <a:defRPr/>
              </a:pPr>
              <a:endParaRPr lang="en-US" sz="2304" kern="0" dirty="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5437" tIns="140350" rIns="175437" bIns="140350" rtlCol="0">
              <a:spAutoFit/>
            </a:bodyPr>
            <a:lstStyle/>
            <a:p>
              <a:pPr algn="ctr" defTabSz="894528">
                <a:lnSpc>
                  <a:spcPct val="90000"/>
                </a:lnSpc>
              </a:pPr>
              <a:r>
                <a:rPr lang="en-US" sz="1056" kern="0" dirty="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5437" tIns="140350" rIns="175437" bIns="140350" rtlCol="0">
              <a:spAutoFit/>
            </a:bodyPr>
            <a:lstStyle/>
            <a:p>
              <a:pPr algn="ctr" defTabSz="894528">
                <a:lnSpc>
                  <a:spcPct val="90000"/>
                </a:lnSpc>
              </a:pPr>
              <a:r>
                <a:rPr lang="en-US" sz="1056" kern="0" dirty="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5437" tIns="140350" rIns="175437" bIns="140350" rtlCol="0">
              <a:spAutoFit/>
            </a:bodyPr>
            <a:lstStyle/>
            <a:p>
              <a:pPr algn="ctr" defTabSz="894528">
                <a:lnSpc>
                  <a:spcPct val="90000"/>
                </a:lnSpc>
              </a:pPr>
              <a:r>
                <a:rPr lang="en-US" sz="1056" kern="0" dirty="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5437" tIns="140350" rIns="175437" bIns="140350" rtlCol="0">
              <a:spAutoFit/>
            </a:bodyPr>
            <a:lstStyle/>
            <a:p>
              <a:pPr algn="ctr" defTabSz="894528">
                <a:lnSpc>
                  <a:spcPct val="90000"/>
                </a:lnSpc>
              </a:pPr>
              <a:r>
                <a:rPr lang="en-US" sz="1056" kern="0" dirty="0">
                  <a:solidFill>
                    <a:srgbClr val="FFFFFF"/>
                  </a:solidFill>
                </a:rPr>
                <a:t>Google</a:t>
              </a:r>
            </a:p>
          </p:txBody>
        </p:sp>
        <p:sp>
          <p:nvSpPr>
            <p:cNvPr id="40" name="TextBox 39"/>
            <p:cNvSpPr txBox="1"/>
            <p:nvPr/>
          </p:nvSpPr>
          <p:spPr>
            <a:xfrm>
              <a:off x="6617120" y="3206072"/>
              <a:ext cx="819127" cy="432728"/>
            </a:xfrm>
            <a:prstGeom prst="rect">
              <a:avLst/>
            </a:prstGeom>
            <a:noFill/>
          </p:spPr>
          <p:txBody>
            <a:bodyPr wrap="square" lIns="175437" tIns="140350" rIns="175437" bIns="140350" rtlCol="0">
              <a:spAutoFit/>
            </a:bodyPr>
            <a:lstStyle/>
            <a:p>
              <a:pPr algn="ctr" defTabSz="894528">
                <a:lnSpc>
                  <a:spcPct val="90000"/>
                </a:lnSpc>
              </a:pPr>
              <a:r>
                <a:rPr lang="en-US" sz="1056" kern="0" dirty="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a:xfrm>
            <a:off x="275650" y="181508"/>
            <a:ext cx="10515600" cy="1325563"/>
          </a:xfrm>
        </p:spPr>
        <p:txBody>
          <a:bodyPr/>
          <a:lstStyle/>
          <a:p>
            <a:r>
              <a:rPr lang="en-US" dirty="0">
                <a:solidFill>
                  <a:schemeClr val="tx1"/>
                </a:solidFill>
              </a:rPr>
              <a:t>Azure Mobile Apps</a:t>
            </a:r>
          </a:p>
        </p:txBody>
      </p:sp>
      <p:grpSp>
        <p:nvGrpSpPr>
          <p:cNvPr id="74" name="Group 73"/>
          <p:cNvGrpSpPr/>
          <p:nvPr/>
        </p:nvGrpSpPr>
        <p:grpSpPr>
          <a:xfrm>
            <a:off x="7013339" y="5216132"/>
            <a:ext cx="975608" cy="1189962"/>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2012" tIns="137610" rIns="172012" bIns="137610" rtlCol="0">
              <a:spAutoFit/>
            </a:bodyPr>
            <a:lstStyle/>
            <a:p>
              <a:pPr algn="ctr" defTabSz="876961">
                <a:lnSpc>
                  <a:spcPct val="90000"/>
                </a:lnSpc>
                <a:defRPr/>
              </a:pPr>
              <a:r>
                <a:rPr lang="en-US" sz="1034" kern="0" dirty="0">
                  <a:solidFill>
                    <a:srgbClr val="FFFFFF"/>
                  </a:solidFill>
                </a:rPr>
                <a:t>Windows</a:t>
              </a:r>
            </a:p>
          </p:txBody>
        </p:sp>
      </p:grpSp>
      <p:grpSp>
        <p:nvGrpSpPr>
          <p:cNvPr id="77" name="Group 76"/>
          <p:cNvGrpSpPr/>
          <p:nvPr/>
        </p:nvGrpSpPr>
        <p:grpSpPr>
          <a:xfrm>
            <a:off x="6155624" y="5426130"/>
            <a:ext cx="814213" cy="1107218"/>
            <a:chOff x="6794518" y="5235831"/>
            <a:chExt cx="831838" cy="1131183"/>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38"/>
            </a:xfrm>
            <a:prstGeom prst="rect">
              <a:avLst/>
            </a:prstGeom>
            <a:noFill/>
          </p:spPr>
          <p:txBody>
            <a:bodyPr wrap="square" lIns="172012" tIns="137610" rIns="172012" bIns="137610" rtlCol="0">
              <a:spAutoFit/>
            </a:bodyPr>
            <a:lstStyle/>
            <a:p>
              <a:pPr algn="ctr" defTabSz="876961">
                <a:lnSpc>
                  <a:spcPct val="90000"/>
                </a:lnSpc>
                <a:defRPr/>
              </a:pPr>
              <a:r>
                <a:rPr lang="en-US" sz="1034" kern="0" dirty="0">
                  <a:solidFill>
                    <a:srgbClr val="FFFFFF"/>
                  </a:solidFill>
                </a:rPr>
                <a:t>Android</a:t>
              </a:r>
            </a:p>
            <a:p>
              <a:pPr algn="ctr" defTabSz="876961">
                <a:lnSpc>
                  <a:spcPct val="90000"/>
                </a:lnSpc>
                <a:defRPr/>
              </a:pPr>
              <a:r>
                <a:rPr lang="en-US" sz="1034" kern="0" dirty="0">
                  <a:solidFill>
                    <a:srgbClr val="FFFFFF"/>
                  </a:solidFill>
                </a:rPr>
                <a:t>Chrome</a:t>
              </a:r>
            </a:p>
          </p:txBody>
        </p:sp>
      </p:grpSp>
      <p:sp>
        <p:nvSpPr>
          <p:cNvPr id="81" name="TextBox 80"/>
          <p:cNvSpPr txBox="1"/>
          <p:nvPr/>
        </p:nvSpPr>
        <p:spPr>
          <a:xfrm>
            <a:off x="5195342" y="5956831"/>
            <a:ext cx="774048" cy="418336"/>
          </a:xfrm>
          <a:prstGeom prst="rect">
            <a:avLst/>
          </a:prstGeom>
          <a:noFill/>
        </p:spPr>
        <p:txBody>
          <a:bodyPr wrap="square" lIns="172012" tIns="137610" rIns="172012" bIns="137610" rtlCol="0">
            <a:spAutoFit/>
          </a:bodyPr>
          <a:lstStyle/>
          <a:p>
            <a:pPr algn="ctr" defTabSz="876961">
              <a:lnSpc>
                <a:spcPct val="90000"/>
              </a:lnSpc>
              <a:defRPr/>
            </a:pPr>
            <a:r>
              <a:rPr lang="en-US" sz="1034" kern="0" dirty="0">
                <a:solidFill>
                  <a:srgbClr val="FFFFFF"/>
                </a:solidFill>
              </a:rPr>
              <a:t>iOS OSX</a:t>
            </a:r>
          </a:p>
        </p:txBody>
      </p:sp>
      <p:grpSp>
        <p:nvGrpSpPr>
          <p:cNvPr id="83" name="Group 82"/>
          <p:cNvGrpSpPr/>
          <p:nvPr/>
        </p:nvGrpSpPr>
        <p:grpSpPr>
          <a:xfrm>
            <a:off x="8781379" y="5424564"/>
            <a:ext cx="1118068" cy="973314"/>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7" tIns="143204" rIns="179007"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dirty="0">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2012" tIns="137610" rIns="172012" bIns="137610" rtlCol="0">
              <a:spAutoFit/>
            </a:bodyPr>
            <a:lstStyle/>
            <a:p>
              <a:pPr algn="ctr" defTabSz="876961">
                <a:lnSpc>
                  <a:spcPct val="90000"/>
                </a:lnSpc>
                <a:defRPr/>
              </a:pPr>
              <a:r>
                <a:rPr lang="en-US" sz="1034" kern="0" dirty="0">
                  <a:solidFill>
                    <a:srgbClr val="FFFFFF"/>
                  </a:solidFill>
                </a:rPr>
                <a:t>In-App</a:t>
              </a:r>
            </a:p>
          </p:txBody>
        </p:sp>
      </p:grpSp>
      <p:grpSp>
        <p:nvGrpSpPr>
          <p:cNvPr id="86" name="Group 85"/>
          <p:cNvGrpSpPr/>
          <p:nvPr/>
        </p:nvGrpSpPr>
        <p:grpSpPr>
          <a:xfrm>
            <a:off x="7969124" y="5415908"/>
            <a:ext cx="932604" cy="990187"/>
            <a:chOff x="8872474" y="5203497"/>
            <a:chExt cx="952791" cy="1011619"/>
          </a:xfrm>
        </p:grpSpPr>
        <p:pic>
          <p:nvPicPr>
            <p:cNvPr id="87" name="Picture 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2012" tIns="137610" rIns="172012" bIns="137610" rtlCol="0">
              <a:spAutoFit/>
            </a:bodyPr>
            <a:lstStyle/>
            <a:p>
              <a:pPr algn="ctr" defTabSz="876961">
                <a:lnSpc>
                  <a:spcPct val="90000"/>
                </a:lnSpc>
                <a:defRPr/>
              </a:pPr>
              <a:r>
                <a:rPr lang="en-US" sz="1034" kern="0" dirty="0">
                  <a:solidFill>
                    <a:srgbClr val="FFFFFF"/>
                  </a:solidFill>
                </a:rPr>
                <a:t>Kindle</a:t>
              </a:r>
            </a:p>
          </p:txBody>
        </p:sp>
      </p:grpSp>
      <p:grpSp>
        <p:nvGrpSpPr>
          <p:cNvPr id="89" name="Group 88"/>
          <p:cNvGrpSpPr/>
          <p:nvPr/>
        </p:nvGrpSpPr>
        <p:grpSpPr bwMode="gray">
          <a:xfrm>
            <a:off x="7272813" y="3831181"/>
            <a:ext cx="636694" cy="424763"/>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02" tIns="43001" rIns="86002" bIns="43001" numCol="1" rtlCol="0" anchor="ctr" anchorCtr="0" compatLnSpc="1">
              <a:prstTxWarp prst="textNoShape">
                <a:avLst/>
              </a:prstTxWarp>
            </a:bodyPr>
            <a:lstStyle/>
            <a:p>
              <a:pPr defTabSz="696531"/>
              <a:endParaRPr lang="en-US" sz="847" kern="0" spc="-116" dirty="0">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02" tIns="43001" rIns="86002" bIns="43001" numCol="1" rtlCol="0" anchor="ctr" anchorCtr="0" compatLnSpc="1">
              <a:prstTxWarp prst="textNoShape">
                <a:avLst/>
              </a:prstTxWarp>
            </a:bodyPr>
            <a:lstStyle/>
            <a:p>
              <a:pPr defTabSz="696531"/>
              <a:endParaRPr lang="en-US" sz="847" kern="0" spc="-116" dirty="0">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002" tIns="43001" rIns="86002" bIns="43001" numCol="1" rtlCol="0" anchor="ctr" anchorCtr="0" compatLnSpc="1">
              <a:prstTxWarp prst="textNoShape">
                <a:avLst/>
              </a:prstTxWarp>
            </a:bodyPr>
            <a:lstStyle/>
            <a:p>
              <a:pPr defTabSz="696531"/>
              <a:endParaRPr lang="en-US" sz="847" kern="0" spc="-116" dirty="0">
                <a:solidFill>
                  <a:srgbClr val="505050">
                    <a:lumMod val="50000"/>
                  </a:srgbClr>
                </a:solidFill>
                <a:latin typeface="Segoe Light" pitchFamily="34" charset="0"/>
              </a:endParaRPr>
            </a:p>
          </p:txBody>
        </p:sp>
      </p:grpSp>
      <p:sp>
        <p:nvSpPr>
          <p:cNvPr id="15" name="TextBox 14"/>
          <p:cNvSpPr txBox="1"/>
          <p:nvPr/>
        </p:nvSpPr>
        <p:spPr>
          <a:xfrm>
            <a:off x="473210" y="3108827"/>
            <a:ext cx="2428507" cy="1119198"/>
          </a:xfrm>
          <a:prstGeom prst="rect">
            <a:avLst/>
          </a:prstGeom>
          <a:noFill/>
        </p:spPr>
        <p:txBody>
          <a:bodyPr wrap="square" lIns="179007" tIns="143204" rIns="179007" bIns="143204" rtlCol="0">
            <a:spAutoFit/>
          </a:bodyPr>
          <a:lstStyle/>
          <a:p>
            <a:pPr defTabSz="896214">
              <a:lnSpc>
                <a:spcPct val="90000"/>
              </a:lnSpc>
              <a:spcAft>
                <a:spcPts val="587"/>
              </a:spcAft>
            </a:pPr>
            <a:r>
              <a:rPr lang="en-US" sz="1959" kern="0" dirty="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239029" y="1662026"/>
            <a:ext cx="1565085" cy="4345220"/>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79007" tIns="143204" rIns="179007" bIns="143204" rtlCol="0">
              <a:spAutoFit/>
            </a:bodyPr>
            <a:lstStyle/>
            <a:p>
              <a:pPr defTabSz="896214">
                <a:lnSpc>
                  <a:spcPct val="90000"/>
                </a:lnSpc>
                <a:spcAft>
                  <a:spcPts val="587"/>
                </a:spcAft>
              </a:pPr>
              <a:r>
                <a:rPr lang="en-US" sz="1566" kern="0" dirty="0">
                  <a:solidFill>
                    <a:srgbClr val="FFFFFF"/>
                  </a:solidFill>
                  <a:latin typeface="Segoe UI Light"/>
                </a:rPr>
                <a:t>Backend code</a:t>
              </a:r>
            </a:p>
          </p:txBody>
        </p:sp>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810167" y="2163426"/>
            <a:ext cx="688042" cy="892648"/>
            <a:chOff x="6967218" y="2204292"/>
            <a:chExt cx="702936" cy="911970"/>
          </a:xfrm>
        </p:grpSpPr>
        <p:pic>
          <p:nvPicPr>
            <p:cNvPr id="132" name="Picture 13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2012" tIns="137610" rIns="172012" bIns="137610" rtlCol="0">
              <a:spAutoFit/>
            </a:bodyPr>
            <a:lstStyle/>
            <a:p>
              <a:pPr algn="ctr" defTabSz="876961">
                <a:lnSpc>
                  <a:spcPct val="90000"/>
                </a:lnSpc>
                <a:defRPr/>
              </a:pPr>
              <a:r>
                <a:rPr lang="en-US" sz="976" kern="0" dirty="0">
                  <a:solidFill>
                    <a:srgbClr val="FFFFFF"/>
                  </a:solidFill>
                </a:rPr>
                <a:t>SQL</a:t>
              </a:r>
            </a:p>
          </p:txBody>
        </p:sp>
      </p:grpSp>
      <p:grpSp>
        <p:nvGrpSpPr>
          <p:cNvPr id="63" name="Group 62"/>
          <p:cNvGrpSpPr/>
          <p:nvPr/>
        </p:nvGrpSpPr>
        <p:grpSpPr>
          <a:xfrm>
            <a:off x="7922101" y="2133531"/>
            <a:ext cx="1008152" cy="919880"/>
            <a:chOff x="8134624" y="2173750"/>
            <a:chExt cx="1029974" cy="939791"/>
          </a:xfrm>
        </p:grpSpPr>
        <p:pic>
          <p:nvPicPr>
            <p:cNvPr id="135" name="Picture 134" descr="mongodb white.png"/>
            <p:cNvPicPr>
              <a:picLocks noChangeAspect="1"/>
            </p:cNvPicPr>
            <p:nvPr/>
          </p:nvPicPr>
          <p:blipFill>
            <a:blip r:embed="rId22" cstate="print">
              <a:clrChange>
                <a:clrFrom>
                  <a:srgbClr val="89D1E5"/>
                </a:clrFrom>
                <a:clrTo>
                  <a:srgbClr val="89D1E5">
                    <a:alpha val="0"/>
                  </a:srgbClr>
                </a:clrTo>
              </a:clrChange>
              <a:extLst>
                <a:ext uri="{BEBA8EAE-BF5A-486C-A8C5-ECC9F3942E4B}">
                  <a14:imgProps xmlns:a14="http://schemas.microsoft.com/office/drawing/2010/main">
                    <a14:imgLayer r:embed="rId23">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2012" tIns="137610" rIns="172012" bIns="137610" rtlCol="0">
              <a:spAutoFit/>
            </a:bodyPr>
            <a:lstStyle/>
            <a:p>
              <a:pPr algn="ctr" defTabSz="876961">
                <a:lnSpc>
                  <a:spcPct val="90000"/>
                </a:lnSpc>
                <a:defRPr/>
              </a:pPr>
              <a:r>
                <a:rPr lang="en-US" sz="976" kern="0" dirty="0">
                  <a:solidFill>
                    <a:srgbClr val="FFFFFF"/>
                  </a:solidFill>
                </a:rPr>
                <a:t>Mongo</a:t>
              </a:r>
            </a:p>
          </p:txBody>
        </p:sp>
      </p:grpSp>
      <p:grpSp>
        <p:nvGrpSpPr>
          <p:cNvPr id="62" name="Group 61"/>
          <p:cNvGrpSpPr/>
          <p:nvPr/>
        </p:nvGrpSpPr>
        <p:grpSpPr>
          <a:xfrm>
            <a:off x="7369098" y="2168506"/>
            <a:ext cx="860051" cy="885275"/>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2012" tIns="137610" rIns="172012" bIns="137610" rtlCol="0">
              <a:spAutoFit/>
            </a:bodyPr>
            <a:lstStyle/>
            <a:p>
              <a:pPr algn="ctr" defTabSz="876961">
                <a:lnSpc>
                  <a:spcPct val="90000"/>
                </a:lnSpc>
                <a:defRPr/>
              </a:pPr>
              <a:r>
                <a:rPr lang="en-US" sz="976" kern="0" dirty="0">
                  <a:solidFill>
                    <a:srgbClr val="FFFFFF"/>
                  </a:solidFill>
                </a:rPr>
                <a:t>Tables</a:t>
              </a:r>
            </a:p>
          </p:txBody>
        </p:sp>
        <p:pic>
          <p:nvPicPr>
            <p:cNvPr id="139" name="Picture 138"/>
            <p:cNvPicPr>
              <a:picLocks noChangeAspect="1"/>
            </p:cNvPicPr>
            <p:nvPr/>
          </p:nvPicPr>
          <p:blipFill>
            <a:blip r:embed="rId24">
              <a:biLevel thresh="25000"/>
            </a:blip>
            <a:stretch>
              <a:fillRect/>
            </a:stretch>
          </p:blipFill>
          <p:spPr>
            <a:xfrm>
              <a:off x="7643886" y="2209104"/>
              <a:ext cx="590420" cy="513241"/>
            </a:xfrm>
            <a:prstGeom prst="rect">
              <a:avLst/>
            </a:prstGeom>
          </p:spPr>
        </p:pic>
      </p:grpSp>
      <p:grpSp>
        <p:nvGrpSpPr>
          <p:cNvPr id="64" name="Group 63"/>
          <p:cNvGrpSpPr/>
          <p:nvPr/>
        </p:nvGrpSpPr>
        <p:grpSpPr>
          <a:xfrm>
            <a:off x="8503454" y="2093813"/>
            <a:ext cx="1008152" cy="959599"/>
            <a:chOff x="8737007" y="2133171"/>
            <a:chExt cx="1029974" cy="980369"/>
          </a:xfrm>
        </p:grpSpPr>
        <p:pic>
          <p:nvPicPr>
            <p:cNvPr id="61" name="Picture 60"/>
            <p:cNvPicPr>
              <a:picLocks noChangeAspect="1"/>
            </p:cNvPicPr>
            <p:nvPr/>
          </p:nvPicPr>
          <p:blipFill>
            <a:blip r:embed="rId25"/>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2012" tIns="137610" rIns="172012" bIns="137610" rtlCol="0">
              <a:spAutoFit/>
            </a:bodyPr>
            <a:lstStyle/>
            <a:p>
              <a:pPr algn="ctr" defTabSz="876961">
                <a:lnSpc>
                  <a:spcPct val="90000"/>
                </a:lnSpc>
                <a:defRPr/>
              </a:pPr>
              <a:r>
                <a:rPr lang="en-US" sz="976" kern="0" dirty="0">
                  <a:solidFill>
                    <a:srgbClr val="FFFFFF"/>
                  </a:solidFill>
                </a:rPr>
                <a:t>O365</a:t>
              </a:r>
            </a:p>
          </p:txBody>
        </p:sp>
      </p:grpSp>
      <p:grpSp>
        <p:nvGrpSpPr>
          <p:cNvPr id="65" name="Group 64"/>
          <p:cNvGrpSpPr/>
          <p:nvPr/>
        </p:nvGrpSpPr>
        <p:grpSpPr>
          <a:xfrm>
            <a:off x="9217636" y="2156596"/>
            <a:ext cx="1008152" cy="896814"/>
            <a:chOff x="9407441" y="2197313"/>
            <a:chExt cx="1029974" cy="916226"/>
          </a:xfrm>
        </p:grpSpPr>
        <p:pic>
          <p:nvPicPr>
            <p:cNvPr id="59" name="Picture 58"/>
            <p:cNvPicPr>
              <a:picLocks noChangeAspect="1"/>
            </p:cNvPicPr>
            <p:nvPr/>
          </p:nvPicPr>
          <p:blipFill>
            <a:blip r:embed="rId26"/>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2012" tIns="137610" rIns="172012" bIns="137610" rtlCol="0">
              <a:spAutoFit/>
            </a:bodyPr>
            <a:lstStyle/>
            <a:p>
              <a:pPr algn="ctr" defTabSz="876961">
                <a:lnSpc>
                  <a:spcPct val="90000"/>
                </a:lnSpc>
                <a:defRPr/>
              </a:pPr>
              <a:r>
                <a:rPr lang="en-US" sz="976" kern="0" dirty="0">
                  <a:solidFill>
                    <a:srgbClr val="FFFFFF"/>
                  </a:solidFill>
                </a:rPr>
                <a:t>API Apps</a:t>
              </a:r>
            </a:p>
          </p:txBody>
        </p:sp>
      </p:grpSp>
      <p:grpSp>
        <p:nvGrpSpPr>
          <p:cNvPr id="70" name="Group 69"/>
          <p:cNvGrpSpPr/>
          <p:nvPr/>
        </p:nvGrpSpPr>
        <p:grpSpPr>
          <a:xfrm>
            <a:off x="4833687" y="1475197"/>
            <a:ext cx="1886787" cy="1232141"/>
            <a:chOff x="4928600" y="1501167"/>
            <a:chExt cx="1927627" cy="1258812"/>
          </a:xfrm>
          <a:solidFill>
            <a:srgbClr val="002060"/>
          </a:solidFill>
        </p:grpSpPr>
        <p:sp>
          <p:nvSpPr>
            <p:cNvPr id="126" name="Right Arrow 125"/>
            <p:cNvSpPr/>
            <p:nvPr/>
          </p:nvSpPr>
          <p:spPr bwMode="auto">
            <a:xfrm>
              <a:off x="5582252" y="2138160"/>
              <a:ext cx="667558" cy="303871"/>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pPr>
              <a:endParaRPr lang="en-US" sz="2304"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grpFill/>
          </p:spPr>
          <p:txBody>
            <a:bodyPr wrap="none" lIns="179007" tIns="143204" rIns="179007" bIns="143204" rtlCol="0">
              <a:spAutoFit/>
            </a:bodyPr>
            <a:lstStyle/>
            <a:p>
              <a:pPr defTabSz="894673">
                <a:tabLst>
                  <a:tab pos="877049" algn="l"/>
                </a:tabLst>
                <a:defRPr/>
              </a:pPr>
              <a:r>
                <a:rPr lang="en-US" sz="2350" kern="0" dirty="0">
                  <a:solidFill>
                    <a:srgbClr val="FFFFFF"/>
                  </a:solidFill>
                  <a:latin typeface="Segoe UI Light"/>
                </a:rPr>
                <a:t>Offline Sync</a:t>
              </a:r>
            </a:p>
          </p:txBody>
        </p:sp>
      </p:grpSp>
      <p:pic>
        <p:nvPicPr>
          <p:cNvPr id="93" name="Picture 92"/>
          <p:cNvPicPr>
            <a:picLocks noChangeAspect="1"/>
          </p:cNvPicPr>
          <p:nvPr/>
        </p:nvPicPr>
        <p:blipFill rotWithShape="1">
          <a:blip r:embed="rId27"/>
          <a:srcRect r="61720" b="-3410"/>
          <a:stretch/>
        </p:blipFill>
        <p:spPr>
          <a:xfrm>
            <a:off x="5363192" y="5432503"/>
            <a:ext cx="684532" cy="583033"/>
          </a:xfrm>
          <a:prstGeom prst="rect">
            <a:avLst/>
          </a:prstGeom>
        </p:spPr>
      </p:pic>
    </p:spTree>
    <p:extLst>
      <p:ext uri="{BB962C8B-B14F-4D97-AF65-F5344CB8AC3E}">
        <p14:creationId xmlns:p14="http://schemas.microsoft.com/office/powerpoint/2010/main" val="1476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par>
                                <p:cTn id="43" presetID="9"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anim calcmode="lin" valueType="num">
                                      <p:cBhvr>
                                        <p:cTn id="51" dur="1000" fill="hold"/>
                                        <p:tgtEl>
                                          <p:spTgt spid="66"/>
                                        </p:tgtEl>
                                        <p:attrNameLst>
                                          <p:attrName>ppt_x</p:attrName>
                                        </p:attrNameLst>
                                      </p:cBhvr>
                                      <p:tavLst>
                                        <p:tav tm="0">
                                          <p:val>
                                            <p:strVal val="#ppt_x"/>
                                          </p:val>
                                        </p:tav>
                                        <p:tav tm="100000">
                                          <p:val>
                                            <p:strVal val="#ppt_x"/>
                                          </p:val>
                                        </p:tav>
                                      </p:tavLst>
                                    </p:anim>
                                    <p:anim calcmode="lin" valueType="num">
                                      <p:cBhvr>
                                        <p:cTn id="5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900789" y="275348"/>
            <a:ext cx="4695447" cy="126268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dirty="0">
                <a:ea typeface="Segoe Print" charset="0"/>
                <a:cs typeface="Segoe Print" charset="0"/>
              </a:rPr>
              <a:t>App Center</a:t>
            </a:r>
            <a:br>
              <a:rPr lang="en-US" sz="4313" b="1" dirty="0">
                <a:ea typeface="Segoe Print" charset="0"/>
                <a:cs typeface="Segoe Print" charset="0"/>
              </a:rPr>
            </a:br>
            <a:r>
              <a:rPr lang="en-US" sz="3529" dirty="0">
                <a:ea typeface="Segoe Print" charset="0"/>
                <a:cs typeface="Segoe Print" charset="0"/>
              </a:rPr>
              <a:t>Mission Control for Apps</a:t>
            </a:r>
            <a:endParaRPr lang="en-US" sz="3921" dirty="0">
              <a:ea typeface="Segoe Print" charset="0"/>
              <a:cs typeface="Segoe Print"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667" y="107912"/>
            <a:ext cx="1430122" cy="143012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519" y="2196105"/>
            <a:ext cx="9860673" cy="46614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85" y="1538033"/>
            <a:ext cx="4985802" cy="4527788"/>
          </a:xfrm>
          <a:prstGeom prst="rect">
            <a:avLst/>
          </a:prstGeom>
        </p:spPr>
      </p:pic>
    </p:spTree>
    <p:extLst>
      <p:ext uri="{BB962C8B-B14F-4D97-AF65-F5344CB8AC3E}">
        <p14:creationId xmlns:p14="http://schemas.microsoft.com/office/powerpoint/2010/main" val="17824822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303" y="109691"/>
            <a:ext cx="10515600" cy="1325563"/>
          </a:xfrm>
        </p:spPr>
        <p:txBody>
          <a:bodyPr/>
          <a:lstStyle/>
          <a:p>
            <a:r>
              <a:rPr lang="en-US" sz="3921" b="1" dirty="0"/>
              <a:t>Visual Studio App Center</a:t>
            </a:r>
            <a:endParaRPr lang="de-DE" sz="3921" b="1" dirty="0"/>
          </a:p>
        </p:txBody>
      </p:sp>
      <p:sp>
        <p:nvSpPr>
          <p:cNvPr id="2" name="Text Placeholder 1"/>
          <p:cNvSpPr>
            <a:spLocks noGrp="1"/>
          </p:cNvSpPr>
          <p:nvPr>
            <p:ph type="body" sz="quarter" idx="10"/>
          </p:nvPr>
        </p:nvSpPr>
        <p:spPr>
          <a:xfrm>
            <a:off x="269303" y="1435254"/>
            <a:ext cx="5897482" cy="4887966"/>
          </a:xfrm>
        </p:spPr>
        <p:txBody>
          <a:bodyPr vert="horz" wrap="square" lIns="143428" tIns="89642" rIns="143428" bIns="89642" rtlCol="0" anchor="t">
            <a:spAutoFit/>
          </a:bodyPr>
          <a:lstStyle/>
          <a:p>
            <a:pPr>
              <a:spcAft>
                <a:spcPts val="1765"/>
              </a:spcAft>
            </a:pPr>
            <a:r>
              <a:rPr lang="en-US" sz="2745" dirty="0">
                <a:solidFill>
                  <a:schemeClr val="tx1"/>
                </a:solidFill>
              </a:rPr>
              <a:t>Automate your entire mobile app lifecycle in a few easy steps</a:t>
            </a:r>
          </a:p>
          <a:p>
            <a:pPr>
              <a:spcAft>
                <a:spcPts val="1765"/>
              </a:spcAft>
            </a:pPr>
            <a:endParaRPr lang="en-US" sz="2745" dirty="0">
              <a:solidFill>
                <a:schemeClr val="tx1"/>
              </a:solidFill>
              <a:latin typeface="Segoe UI Light"/>
              <a:cs typeface="Segoe UI Light"/>
            </a:endParaRPr>
          </a:p>
          <a:p>
            <a:pPr>
              <a:spcAft>
                <a:spcPts val="1765"/>
              </a:spcAft>
            </a:pPr>
            <a:r>
              <a:rPr lang="en-US" sz="2745" dirty="0">
                <a:solidFill>
                  <a:schemeClr val="tx1"/>
                </a:solidFill>
                <a:cs typeface="Segoe UI Light"/>
              </a:rPr>
              <a:t>Deliver high-quality apps that keep users coming back for more</a:t>
            </a:r>
          </a:p>
          <a:p>
            <a:pPr>
              <a:spcAft>
                <a:spcPts val="1765"/>
              </a:spcAft>
            </a:pPr>
            <a:endParaRPr lang="en-US" sz="2745" dirty="0">
              <a:solidFill>
                <a:schemeClr val="tx1"/>
              </a:solidFill>
              <a:latin typeface="Segoe UI Light"/>
              <a:cs typeface="Segoe UI Light"/>
            </a:endParaRPr>
          </a:p>
          <a:p>
            <a:pPr>
              <a:spcAft>
                <a:spcPts val="1765"/>
              </a:spcAft>
            </a:pPr>
            <a:r>
              <a:rPr lang="en-US" sz="2745" dirty="0">
                <a:solidFill>
                  <a:schemeClr val="tx1"/>
                </a:solidFill>
                <a:cs typeface="Segoe UI Light"/>
              </a:rPr>
              <a:t>Move faster and increase quality with the tools you already use—we support a wide variety of platforms</a:t>
            </a:r>
            <a:endParaRPr lang="en-US" sz="2745" b="1" dirty="0">
              <a:solidFill>
                <a:schemeClr val="tx1"/>
              </a:solidFill>
              <a:cs typeface="Segoe UI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760" y="1118"/>
            <a:ext cx="5947241" cy="6855765"/>
          </a:xfrm>
          <a:prstGeom prst="rect">
            <a:avLst/>
          </a:prstGeom>
        </p:spPr>
      </p:pic>
    </p:spTree>
    <p:extLst>
      <p:ext uri="{BB962C8B-B14F-4D97-AF65-F5344CB8AC3E}">
        <p14:creationId xmlns:p14="http://schemas.microsoft.com/office/powerpoint/2010/main" val="20829782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9"/>
          <p:cNvSpPr txBox="1">
            <a:spLocks noChangeArrowheads="1"/>
          </p:cNvSpPr>
          <p:nvPr/>
        </p:nvSpPr>
        <p:spPr bwMode="auto">
          <a:xfrm>
            <a:off x="3487762" y="2750038"/>
            <a:ext cx="50668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eaLnBrk="1" hangingPunct="1"/>
            <a:r>
              <a:rPr lang="en-GB" altLang="en-US" sz="7200" dirty="0">
                <a:solidFill>
                  <a:schemeClr val="tx1">
                    <a:lumMod val="65000"/>
                    <a:lumOff val="35000"/>
                  </a:schemeClr>
                </a:solidFill>
                <a:latin typeface="Footlight MT Light" panose="0204060206030A020304" pitchFamily="18" charset="0"/>
              </a:rPr>
              <a:t>THANK YOU</a:t>
            </a:r>
            <a:endParaRPr lang="en-IN" altLang="en-US" sz="7200" dirty="0">
              <a:solidFill>
                <a:schemeClr val="tx1">
                  <a:lumMod val="65000"/>
                  <a:lumOff val="35000"/>
                </a:schemeClr>
              </a:solidFill>
              <a:latin typeface="Footlight MT Light" panose="0204060206030A020304" pitchFamily="18" charset="0"/>
            </a:endParaRPr>
          </a:p>
        </p:txBody>
      </p:sp>
      <p:sp>
        <p:nvSpPr>
          <p:cNvPr id="12" name="Text Placeholder 1"/>
          <p:cNvSpPr txBox="1">
            <a:spLocks/>
          </p:cNvSpPr>
          <p:nvPr/>
        </p:nvSpPr>
        <p:spPr>
          <a:xfrm>
            <a:off x="1288229" y="4553318"/>
            <a:ext cx="5156757" cy="87306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defRPr/>
            </a:pPr>
            <a:r>
              <a:rPr lang="en-GB" sz="2745" b="1" dirty="0">
                <a:solidFill>
                  <a:schemeClr val="tx1">
                    <a:lumMod val="65000"/>
                    <a:lumOff val="35000"/>
                  </a:schemeClr>
                </a:solidFill>
                <a:latin typeface="Californian FB" panose="0207040306080B030204" pitchFamily="18" charset="0"/>
              </a:rPr>
              <a:t>Harikrishnan</a:t>
            </a:r>
          </a:p>
          <a:p>
            <a:pPr marL="0" indent="0">
              <a:buNone/>
              <a:defRPr/>
            </a:pPr>
            <a:r>
              <a:rPr lang="en-US" sz="2200" b="1" dirty="0">
                <a:solidFill>
                  <a:schemeClr val="tx1">
                    <a:lumMod val="65000"/>
                    <a:lumOff val="35000"/>
                  </a:schemeClr>
                </a:solidFill>
                <a:latin typeface="Californian FB" panose="0207040306080B030204" pitchFamily="18" charset="0"/>
              </a:rPr>
              <a:t>Senior Mobile Application Developer</a:t>
            </a:r>
            <a:endParaRPr lang="en-GB" sz="2200" b="1" dirty="0">
              <a:solidFill>
                <a:schemeClr val="tx1">
                  <a:lumMod val="65000"/>
                  <a:lumOff val="35000"/>
                </a:schemeClr>
              </a:solidFill>
              <a:latin typeface="Californian FB" panose="0207040306080B030204" pitchFamily="18" charset="0"/>
            </a:endParaRPr>
          </a:p>
          <a:p>
            <a:pPr marL="0" indent="0">
              <a:buNone/>
              <a:defRPr/>
            </a:pPr>
            <a:r>
              <a:rPr lang="en-GB" sz="2745" b="1" dirty="0">
                <a:solidFill>
                  <a:schemeClr val="tx1">
                    <a:lumMod val="65000"/>
                    <a:lumOff val="35000"/>
                  </a:schemeClr>
                </a:solidFill>
                <a:latin typeface="Californian FB" panose="0207040306080B030204" pitchFamily="18" charset="0"/>
              </a:rPr>
              <a:t> </a:t>
            </a:r>
          </a:p>
          <a:p>
            <a:pPr marL="0" indent="0">
              <a:buNone/>
              <a:defRPr/>
            </a:pPr>
            <a:endParaRPr lang="en-GB" sz="2745" b="1" dirty="0">
              <a:solidFill>
                <a:schemeClr val="tx1">
                  <a:lumMod val="65000"/>
                  <a:lumOff val="35000"/>
                </a:schemeClr>
              </a:solidFill>
            </a:endParaRPr>
          </a:p>
        </p:txBody>
      </p:sp>
      <p:sp>
        <p:nvSpPr>
          <p:cNvPr id="59399" name="Rectangle 18"/>
          <p:cNvSpPr>
            <a:spLocks noChangeArrowheads="1"/>
          </p:cNvSpPr>
          <p:nvPr/>
        </p:nvSpPr>
        <p:spPr bwMode="auto">
          <a:xfrm>
            <a:off x="1914530" y="5058378"/>
            <a:ext cx="184731"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eaLnBrk="1" hangingPunct="1"/>
            <a:br>
              <a:rPr lang="en-IN" sz="1568" dirty="0">
                <a:solidFill>
                  <a:schemeClr val="bg1"/>
                </a:solidFill>
                <a:latin typeface="Times New Roman" panose="02020603050405020304" pitchFamily="18" charset="0"/>
                <a:cs typeface="Times New Roman" panose="02020603050405020304" pitchFamily="18" charset="0"/>
              </a:rPr>
            </a:br>
            <a:endParaRPr lang="en-IN" sz="1568" dirty="0">
              <a:solidFill>
                <a:schemeClr val="bg1"/>
              </a:solidFill>
            </a:endParaRPr>
          </a:p>
          <a:p>
            <a:pPr eaLnBrk="1" hangingPunct="1"/>
            <a:endParaRPr lang="en-IN" altLang="en-US" sz="1400" dirty="0">
              <a:solidFill>
                <a:schemeClr val="bg1"/>
              </a:solidFill>
              <a:latin typeface="Times New Roman" panose="02020603050405020304" pitchFamily="18" charset="0"/>
              <a:cs typeface="Times New Roman" panose="02020603050405020304" pitchFamily="18" charset="0"/>
            </a:endParaRPr>
          </a:p>
          <a:p>
            <a:pPr eaLnBrk="1" hangingPunct="1"/>
            <a:endParaRPr lang="en-IN" altLang="en-US" sz="1400" dirty="0">
              <a:solidFill>
                <a:schemeClr val="bg1"/>
              </a:solidFill>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1E1E3AA0-8636-4E53-8301-F38951ECB6B1}"/>
              </a:ext>
            </a:extLst>
          </p:cNvPr>
          <p:cNvCxnSpPr/>
          <p:nvPr/>
        </p:nvCxnSpPr>
        <p:spPr>
          <a:xfrm flipV="1">
            <a:off x="6914326" y="5417771"/>
            <a:ext cx="4142702" cy="4576"/>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0" name="Picture 29">
            <a:extLst>
              <a:ext uri="{FF2B5EF4-FFF2-40B4-BE49-F238E27FC236}">
                <a16:creationId xmlns:a16="http://schemas.microsoft.com/office/drawing/2014/main" id="{10845157-B0E9-491E-845E-38C0033D0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820" y="-1"/>
            <a:ext cx="2018371" cy="2018371"/>
          </a:xfrm>
          <a:prstGeom prst="rect">
            <a:avLst/>
          </a:prstGeom>
        </p:spPr>
      </p:pic>
      <p:sp>
        <p:nvSpPr>
          <p:cNvPr id="19" name="Text Placeholder 1">
            <a:extLst>
              <a:ext uri="{FF2B5EF4-FFF2-40B4-BE49-F238E27FC236}">
                <a16:creationId xmlns:a16="http://schemas.microsoft.com/office/drawing/2014/main" id="{431D91AB-140F-4F9C-AA08-B72B15B2341B}"/>
              </a:ext>
            </a:extLst>
          </p:cNvPr>
          <p:cNvSpPr txBox="1">
            <a:spLocks/>
          </p:cNvSpPr>
          <p:nvPr/>
        </p:nvSpPr>
        <p:spPr>
          <a:xfrm>
            <a:off x="6869002" y="4596350"/>
            <a:ext cx="3914098" cy="81062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defRPr/>
            </a:pPr>
            <a:r>
              <a:rPr lang="en-GB" sz="2745" b="1" dirty="0">
                <a:solidFill>
                  <a:schemeClr val="tx1">
                    <a:lumMod val="65000"/>
                    <a:lumOff val="35000"/>
                  </a:schemeClr>
                </a:solidFill>
                <a:latin typeface="Californian FB" panose="0207040306080B030204" pitchFamily="18" charset="0"/>
              </a:rPr>
              <a:t>Anbu Mani</a:t>
            </a:r>
          </a:p>
          <a:p>
            <a:pPr marL="0" indent="0">
              <a:buNone/>
              <a:defRPr/>
            </a:pPr>
            <a:r>
              <a:rPr lang="en-IN" sz="2200" b="1" dirty="0">
                <a:solidFill>
                  <a:schemeClr val="tx1">
                    <a:lumMod val="65000"/>
                    <a:lumOff val="35000"/>
                  </a:schemeClr>
                </a:solidFill>
                <a:latin typeface="Californian FB" panose="0207040306080B030204" pitchFamily="18" charset="0"/>
              </a:rPr>
              <a:t>Associate Technical Analyst</a:t>
            </a:r>
            <a:endParaRPr lang="en-GB" sz="2200" b="1" dirty="0">
              <a:solidFill>
                <a:schemeClr val="tx1">
                  <a:lumMod val="65000"/>
                  <a:lumOff val="35000"/>
                </a:schemeClr>
              </a:solidFill>
              <a:latin typeface="Californian FB" panose="0207040306080B030204" pitchFamily="18" charset="0"/>
            </a:endParaRPr>
          </a:p>
          <a:p>
            <a:pPr marL="0" indent="0">
              <a:buNone/>
              <a:defRPr/>
            </a:pPr>
            <a:r>
              <a:rPr lang="en-GB" sz="2745" b="1" dirty="0">
                <a:solidFill>
                  <a:schemeClr val="tx1">
                    <a:lumMod val="65000"/>
                    <a:lumOff val="35000"/>
                  </a:schemeClr>
                </a:solidFill>
                <a:latin typeface="Californian FB" panose="0207040306080B030204" pitchFamily="18" charset="0"/>
              </a:rPr>
              <a:t> </a:t>
            </a:r>
          </a:p>
          <a:p>
            <a:pPr marL="0" indent="0">
              <a:buNone/>
              <a:defRPr/>
            </a:pPr>
            <a:endParaRPr lang="en-GB" sz="2745" b="1" dirty="0">
              <a:solidFill>
                <a:schemeClr val="tx1">
                  <a:lumMod val="65000"/>
                  <a:lumOff val="35000"/>
                </a:schemeClr>
              </a:solidFill>
            </a:endParaRPr>
          </a:p>
        </p:txBody>
      </p:sp>
      <p:pic>
        <p:nvPicPr>
          <p:cNvPr id="20" name="Picture 19">
            <a:extLst>
              <a:ext uri="{FF2B5EF4-FFF2-40B4-BE49-F238E27FC236}">
                <a16:creationId xmlns:a16="http://schemas.microsoft.com/office/drawing/2014/main" id="{BE103E6E-F820-4219-800B-F5C202608A6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559" y="2453480"/>
            <a:ext cx="926926" cy="3145141"/>
          </a:xfrm>
          <a:prstGeom prst="rect">
            <a:avLst/>
          </a:prstGeom>
        </p:spPr>
      </p:pic>
      <p:grpSp>
        <p:nvGrpSpPr>
          <p:cNvPr id="9" name="Group 8">
            <a:extLst>
              <a:ext uri="{FF2B5EF4-FFF2-40B4-BE49-F238E27FC236}">
                <a16:creationId xmlns:a16="http://schemas.microsoft.com/office/drawing/2014/main" id="{14D746A5-3799-4EF1-B3C2-AA6D1C6E98DA}"/>
              </a:ext>
            </a:extLst>
          </p:cNvPr>
          <p:cNvGrpSpPr/>
          <p:nvPr/>
        </p:nvGrpSpPr>
        <p:grpSpPr>
          <a:xfrm>
            <a:off x="1387967" y="5531714"/>
            <a:ext cx="4175283" cy="429537"/>
            <a:chOff x="2571311" y="5423488"/>
            <a:chExt cx="4175283" cy="429537"/>
          </a:xfrm>
        </p:grpSpPr>
        <p:grpSp>
          <p:nvGrpSpPr>
            <p:cNvPr id="8" name="Group 7">
              <a:extLst>
                <a:ext uri="{FF2B5EF4-FFF2-40B4-BE49-F238E27FC236}">
                  <a16:creationId xmlns:a16="http://schemas.microsoft.com/office/drawing/2014/main" id="{B740A6CE-46F4-4A7F-9001-76FD534E2821}"/>
                </a:ext>
              </a:extLst>
            </p:cNvPr>
            <p:cNvGrpSpPr/>
            <p:nvPr/>
          </p:nvGrpSpPr>
          <p:grpSpPr>
            <a:xfrm>
              <a:off x="2571311" y="5426473"/>
              <a:ext cx="2286229" cy="423567"/>
              <a:chOff x="2571311" y="5426473"/>
              <a:chExt cx="2286229" cy="423567"/>
            </a:xfrm>
          </p:grpSpPr>
          <p:sp>
            <p:nvSpPr>
              <p:cNvPr id="23" name="Rectangle 17">
                <a:extLst>
                  <a:ext uri="{FF2B5EF4-FFF2-40B4-BE49-F238E27FC236}">
                    <a16:creationId xmlns:a16="http://schemas.microsoft.com/office/drawing/2014/main" id="{6509E100-462B-44F1-B7E4-D381BCBE10F5}"/>
                  </a:ext>
                </a:extLst>
              </p:cNvPr>
              <p:cNvSpPr>
                <a:spLocks noChangeArrowheads="1"/>
              </p:cNvSpPr>
              <p:nvPr/>
            </p:nvSpPr>
            <p:spPr bwMode="auto">
              <a:xfrm>
                <a:off x="2944837" y="5457805"/>
                <a:ext cx="1912703" cy="3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a:lnSpc>
                    <a:spcPct val="100000"/>
                  </a:lnSpc>
                  <a:spcBef>
                    <a:spcPct val="0"/>
                  </a:spcBef>
                  <a:buNone/>
                </a:pP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765"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1765" dirty="0" err="1">
                    <a:solidFill>
                      <a:schemeClr val="tx1">
                        <a:lumMod val="65000"/>
                        <a:lumOff val="35000"/>
                      </a:schemeClr>
                    </a:solidFill>
                    <a:latin typeface="Times New Roman" panose="02020603050405020304" pitchFamily="18" charset="0"/>
                    <a:cs typeface="Times New Roman" panose="02020603050405020304" pitchFamily="18" charset="0"/>
                  </a:rPr>
                  <a:t>cn_harikrishnan</a:t>
                </a:r>
                <a:endPar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26" name="Picture 20" descr="C:\Users\Admin\Desktop\social_twitter.png">
                <a:extLst>
                  <a:ext uri="{FF2B5EF4-FFF2-40B4-BE49-F238E27FC236}">
                    <a16:creationId xmlns:a16="http://schemas.microsoft.com/office/drawing/2014/main" id="{F60C4FD1-BC77-4C7F-985C-0639D8F9C8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1311" y="5426473"/>
                <a:ext cx="423526" cy="42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a:extLst>
                <a:ext uri="{FF2B5EF4-FFF2-40B4-BE49-F238E27FC236}">
                  <a16:creationId xmlns:a16="http://schemas.microsoft.com/office/drawing/2014/main" id="{1850A793-F603-443B-B46B-6521E7D29594}"/>
                </a:ext>
              </a:extLst>
            </p:cNvPr>
            <p:cNvGrpSpPr/>
            <p:nvPr/>
          </p:nvGrpSpPr>
          <p:grpSpPr>
            <a:xfrm>
              <a:off x="4801804" y="5423488"/>
              <a:ext cx="1944790" cy="429537"/>
              <a:chOff x="4801804" y="5423488"/>
              <a:chExt cx="1944790" cy="429537"/>
            </a:xfrm>
          </p:grpSpPr>
          <p:sp>
            <p:nvSpPr>
              <p:cNvPr id="22" name="Rectangle 14">
                <a:extLst>
                  <a:ext uri="{FF2B5EF4-FFF2-40B4-BE49-F238E27FC236}">
                    <a16:creationId xmlns:a16="http://schemas.microsoft.com/office/drawing/2014/main" id="{A81BA06D-F597-45F6-A6B1-AB4D156A2995}"/>
                  </a:ext>
                </a:extLst>
              </p:cNvPr>
              <p:cNvSpPr>
                <a:spLocks noChangeArrowheads="1"/>
              </p:cNvSpPr>
              <p:nvPr/>
            </p:nvSpPr>
            <p:spPr bwMode="auto">
              <a:xfrm>
                <a:off x="5175330" y="5457307"/>
                <a:ext cx="1571264" cy="3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a:lnSpc>
                    <a:spcPct val="100000"/>
                  </a:lnSpc>
                  <a:spcBef>
                    <a:spcPct val="0"/>
                  </a:spcBef>
                  <a:buNone/>
                </a:pP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@nharishkrish</a:t>
                </a:r>
              </a:p>
            </p:txBody>
          </p:sp>
          <p:pic>
            <p:nvPicPr>
              <p:cNvPr id="27" name="Picture 21" descr="C:\Users\Admin\Desktop\fb-icon-6957.png">
                <a:extLst>
                  <a:ext uri="{FF2B5EF4-FFF2-40B4-BE49-F238E27FC236}">
                    <a16:creationId xmlns:a16="http://schemas.microsoft.com/office/drawing/2014/main" id="{5CF4D5DE-BAC0-41DD-A607-C27D6E3884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1804" y="5423488"/>
                <a:ext cx="423526"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 name="Group 9">
            <a:extLst>
              <a:ext uri="{FF2B5EF4-FFF2-40B4-BE49-F238E27FC236}">
                <a16:creationId xmlns:a16="http://schemas.microsoft.com/office/drawing/2014/main" id="{E4755F7C-330C-4B8C-B3D7-142CE415480C}"/>
              </a:ext>
            </a:extLst>
          </p:cNvPr>
          <p:cNvGrpSpPr/>
          <p:nvPr/>
        </p:nvGrpSpPr>
        <p:grpSpPr>
          <a:xfrm>
            <a:off x="6958760" y="5533507"/>
            <a:ext cx="4277180" cy="432204"/>
            <a:chOff x="6855637" y="5425278"/>
            <a:chExt cx="4277180" cy="432204"/>
          </a:xfrm>
        </p:grpSpPr>
        <p:sp>
          <p:nvSpPr>
            <p:cNvPr id="24" name="Rectangle 38">
              <a:extLst>
                <a:ext uri="{FF2B5EF4-FFF2-40B4-BE49-F238E27FC236}">
                  <a16:creationId xmlns:a16="http://schemas.microsoft.com/office/drawing/2014/main" id="{969653AA-BBE8-4F01-B247-20157E0864B7}"/>
                </a:ext>
              </a:extLst>
            </p:cNvPr>
            <p:cNvSpPr>
              <a:spLocks noChangeArrowheads="1"/>
            </p:cNvSpPr>
            <p:nvPr/>
          </p:nvSpPr>
          <p:spPr bwMode="auto">
            <a:xfrm>
              <a:off x="7248490" y="5456923"/>
              <a:ext cx="1718740" cy="3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a:lnSpc>
                  <a:spcPct val="100000"/>
                </a:lnSpc>
                <a:spcBef>
                  <a:spcPct val="0"/>
                </a:spcBef>
                <a:buNone/>
              </a:pPr>
              <a:r>
                <a:rPr lang="en-US" sz="1765" dirty="0">
                  <a:solidFill>
                    <a:schemeClr val="tx1">
                      <a:lumMod val="65000"/>
                      <a:lumOff val="35000"/>
                    </a:schemeClr>
                  </a:solidFill>
                  <a:latin typeface="Times New Roman" panose="02020603050405020304" pitchFamily="18" charset="0"/>
                  <a:cs typeface="Times New Roman" panose="02020603050405020304" pitchFamily="18" charset="0"/>
                </a:rPr>
                <a:t>@</a:t>
              </a: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Anbu_Mani27</a:t>
              </a:r>
            </a:p>
          </p:txBody>
        </p:sp>
        <p:sp>
          <p:nvSpPr>
            <p:cNvPr id="25" name="Rectangle 43">
              <a:extLst>
                <a:ext uri="{FF2B5EF4-FFF2-40B4-BE49-F238E27FC236}">
                  <a16:creationId xmlns:a16="http://schemas.microsoft.com/office/drawing/2014/main" id="{B4F797C7-6E04-4E3D-B6C1-4EBFEA1878FE}"/>
                </a:ext>
              </a:extLst>
            </p:cNvPr>
            <p:cNvSpPr>
              <a:spLocks noChangeArrowheads="1"/>
            </p:cNvSpPr>
            <p:nvPr/>
          </p:nvSpPr>
          <p:spPr bwMode="auto">
            <a:xfrm>
              <a:off x="9484289" y="5456922"/>
              <a:ext cx="1648528" cy="3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Segoe UI" panose="020B05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panose="020B05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panose="020B05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panose="020B0502040204020203" pitchFamily="34" charset="0"/>
                </a:defRPr>
              </a:lvl9pPr>
            </a:lstStyle>
            <a:p>
              <a:pPr>
                <a:lnSpc>
                  <a:spcPct val="100000"/>
                </a:lnSpc>
                <a:spcBef>
                  <a:spcPct val="0"/>
                </a:spcBef>
                <a:buNone/>
              </a:pPr>
              <a:r>
                <a:rPr lang="en-IN" altLang="en-US" sz="1765" dirty="0">
                  <a:solidFill>
                    <a:schemeClr val="tx1">
                      <a:lumMod val="65000"/>
                      <a:lumOff val="35000"/>
                    </a:schemeClr>
                  </a:solidFill>
                  <a:latin typeface="Times New Roman" panose="02020603050405020304" pitchFamily="18" charset="0"/>
                  <a:cs typeface="Times New Roman" panose="02020603050405020304" pitchFamily="18" charset="0"/>
                </a:rPr>
                <a:t>@AnbuMani27</a:t>
              </a:r>
            </a:p>
          </p:txBody>
        </p:sp>
        <p:pic>
          <p:nvPicPr>
            <p:cNvPr id="32" name="Picture 20" descr="C:\Users\Admin\Desktop\social_twitter.png">
              <a:extLst>
                <a:ext uri="{FF2B5EF4-FFF2-40B4-BE49-F238E27FC236}">
                  <a16:creationId xmlns:a16="http://schemas.microsoft.com/office/drawing/2014/main" id="{E754D01F-B4E6-451C-9C9F-07940EA10D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5637" y="5433915"/>
              <a:ext cx="423526" cy="42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1" descr="C:\Users\Admin\Desktop\fb-icon-6957.png">
              <a:extLst>
                <a:ext uri="{FF2B5EF4-FFF2-40B4-BE49-F238E27FC236}">
                  <a16:creationId xmlns:a16="http://schemas.microsoft.com/office/drawing/2014/main" id="{47010086-7249-41B5-942A-FAB18769FD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7402" y="5425278"/>
              <a:ext cx="423526"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5" name="Straight Connector 34">
            <a:extLst>
              <a:ext uri="{FF2B5EF4-FFF2-40B4-BE49-F238E27FC236}">
                <a16:creationId xmlns:a16="http://schemas.microsoft.com/office/drawing/2014/main" id="{3A1E50B7-326E-42DE-9E24-F14A5D9ADA0E}"/>
              </a:ext>
            </a:extLst>
          </p:cNvPr>
          <p:cNvCxnSpPr>
            <a:cxnSpLocks/>
          </p:cNvCxnSpPr>
          <p:nvPr/>
        </p:nvCxnSpPr>
        <p:spPr>
          <a:xfrm>
            <a:off x="1357105" y="5422123"/>
            <a:ext cx="4579802" cy="320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6" name="Picture 35">
            <a:extLst>
              <a:ext uri="{FF2B5EF4-FFF2-40B4-BE49-F238E27FC236}">
                <a16:creationId xmlns:a16="http://schemas.microsoft.com/office/drawing/2014/main" id="{308B3408-49B7-4415-8C6C-1774754F9E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1836" y="2449766"/>
            <a:ext cx="926926" cy="3145141"/>
          </a:xfrm>
          <a:prstGeom prst="rect">
            <a:avLst/>
          </a:prstGeom>
          <a:scene3d>
            <a:camera prst="orthographicFront">
              <a:rot lat="0" lon="10799977" rev="0"/>
            </a:camera>
            <a:lightRig rig="threePt" dir="t"/>
          </a:scene3d>
        </p:spPr>
      </p:pic>
      <p:sp>
        <p:nvSpPr>
          <p:cNvPr id="37" name="Rectangle 36">
            <a:extLst>
              <a:ext uri="{FF2B5EF4-FFF2-40B4-BE49-F238E27FC236}">
                <a16:creationId xmlns:a16="http://schemas.microsoft.com/office/drawing/2014/main" id="{0A0924F7-DC58-459A-8979-AAC6D87E8CE2}"/>
              </a:ext>
            </a:extLst>
          </p:cNvPr>
          <p:cNvSpPr/>
          <p:nvPr/>
        </p:nvSpPr>
        <p:spPr>
          <a:xfrm>
            <a:off x="4704503" y="1695070"/>
            <a:ext cx="2760692" cy="369332"/>
          </a:xfrm>
          <a:prstGeom prst="rect">
            <a:avLst/>
          </a:prstGeom>
        </p:spPr>
        <p:txBody>
          <a:bodyPr wrap="none">
            <a:spAutoFit/>
          </a:bodyPr>
          <a:lstStyle/>
          <a:p>
            <a:r>
              <a:rPr lang="en-GB" b="1" dirty="0">
                <a:solidFill>
                  <a:schemeClr val="accent2"/>
                </a:solidFill>
                <a:latin typeface="Californian FB" panose="0207040306080B030204" pitchFamily="18" charset="0"/>
                <a:hlinkClick r:id="rId6">
                  <a:extLst>
                    <a:ext uri="{A12FA001-AC4F-418D-AE19-62706E023703}">
                      <ahyp:hlinkClr xmlns:ahyp="http://schemas.microsoft.com/office/drawing/2018/hyperlinkcolor" val="tx"/>
                    </a:ext>
                  </a:extLst>
                </a:hlinkClick>
              </a:rPr>
              <a:t>https://xmonkeys360.com</a:t>
            </a:r>
            <a:endParaRPr lang="en-IN" dirty="0">
              <a:solidFill>
                <a:schemeClr val="accent2"/>
              </a:solidFill>
            </a:endParaRPr>
          </a:p>
        </p:txBody>
      </p:sp>
    </p:spTree>
    <p:extLst>
      <p:ext uri="{BB962C8B-B14F-4D97-AF65-F5344CB8AC3E}">
        <p14:creationId xmlns:p14="http://schemas.microsoft.com/office/powerpoint/2010/main" val="45016359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SignalR</a:t>
                    </a: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WebJobs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Steeltoe</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DotNetNuke</a:t>
              </a: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SourceLink</a:t>
              </a: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nUnit</a:t>
              </a: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MvvmCross</a:t>
              </a: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42322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Mobile development challenges</a:t>
            </a:r>
          </a:p>
        </p:txBody>
      </p:sp>
      <p:sp>
        <p:nvSpPr>
          <p:cNvPr id="7" name="Shape 86"/>
          <p:cNvSpPr txBox="1"/>
          <p:nvPr/>
        </p:nvSpPr>
        <p:spPr>
          <a:xfrm>
            <a:off x="4930374" y="3546543"/>
            <a:ext cx="2108456" cy="462691"/>
          </a:xfrm>
          <a:prstGeom prst="rect">
            <a:avLst/>
          </a:prstGeom>
          <a:noFill/>
          <a:ln>
            <a:noFill/>
          </a:ln>
        </p:spPr>
        <p:txBody>
          <a:bodyPr lIns="45700" tIns="45700" rIns="45700" bIns="45700" anchor="t" anchorCtr="0">
            <a:noAutofit/>
          </a:bodyPr>
          <a:lstStyle/>
          <a:p>
            <a:pPr algn="ctr" defTabSz="914012">
              <a:lnSpc>
                <a:spcPct val="125000"/>
              </a:lnSpc>
              <a:defRPr/>
            </a:pPr>
            <a:r>
              <a:rPr lang="en-US" sz="2353" kern="0" dirty="0">
                <a:solidFill>
                  <a:srgbClr val="505050"/>
                </a:solidFill>
                <a:latin typeface="Segoe UI Light"/>
                <a:ea typeface="Helvetica Neue"/>
                <a:cs typeface="Helvetica Neue"/>
                <a:sym typeface="Helvetica Neue"/>
              </a:rPr>
              <a:t>App delivery lifecycle</a:t>
            </a:r>
            <a:endParaRPr sz="2353" kern="0" dirty="0">
              <a:solidFill>
                <a:srgbClr val="505050"/>
              </a:solidFill>
              <a:latin typeface="Segoe UI Light"/>
              <a:ea typeface="Helvetica Neue"/>
              <a:cs typeface="Helvetica Neue"/>
              <a:sym typeface="Helvetica Neue"/>
            </a:endParaRPr>
          </a:p>
        </p:txBody>
      </p:sp>
      <p:grpSp>
        <p:nvGrpSpPr>
          <p:cNvPr id="11" name="Group 10"/>
          <p:cNvGrpSpPr/>
          <p:nvPr/>
        </p:nvGrpSpPr>
        <p:grpSpPr>
          <a:xfrm>
            <a:off x="811530" y="2960631"/>
            <a:ext cx="1991371" cy="1941599"/>
            <a:chOff x="3874604" y="842525"/>
            <a:chExt cx="4888851" cy="4766657"/>
          </a:xfrm>
        </p:grpSpPr>
        <p:grpSp>
          <p:nvGrpSpPr>
            <p:cNvPr id="12" name="Group 11"/>
            <p:cNvGrpSpPr/>
            <p:nvPr/>
          </p:nvGrpSpPr>
          <p:grpSpPr>
            <a:xfrm>
              <a:off x="3874604" y="842525"/>
              <a:ext cx="968986" cy="968986"/>
              <a:chOff x="12937345" y="3832605"/>
              <a:chExt cx="968986" cy="968986"/>
            </a:xfrm>
          </p:grpSpPr>
          <p:sp>
            <p:nvSpPr>
              <p:cNvPr id="71" name="Rounded Rectangle 70"/>
              <p:cNvSpPr/>
              <p:nvPr/>
            </p:nvSpPr>
            <p:spPr bwMode="auto">
              <a:xfrm>
                <a:off x="12937345"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Freeform 137"/>
              <p:cNvSpPr>
                <a:spLocks noChangeAspect="1"/>
              </p:cNvSpPr>
              <p:nvPr/>
            </p:nvSpPr>
            <p:spPr bwMode="black">
              <a:xfrm>
                <a:off x="13149632" y="4056982"/>
                <a:ext cx="544412" cy="504670"/>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p:spPr>
            <p:txBody>
              <a:bodyPr vert="horz" wrap="square" lIns="91431" tIns="45715" rIns="91431" bIns="45715" numCol="1" anchor="t" anchorCtr="0" compatLnSpc="1">
                <a:prstTxWarp prst="textNoShape">
                  <a:avLst/>
                </a:prstTxWarp>
              </a:bodyPr>
              <a:lstStyle/>
              <a:p>
                <a:pPr defTabSz="914192">
                  <a:defRPr/>
                </a:pPr>
                <a:endParaRPr lang="en-US" sz="1765" kern="0" dirty="0">
                  <a:solidFill>
                    <a:srgbClr val="000000"/>
                  </a:solidFill>
                  <a:latin typeface="Segoe UI Light"/>
                </a:endParaRPr>
              </a:p>
            </p:txBody>
          </p:sp>
        </p:grpSp>
        <p:grpSp>
          <p:nvGrpSpPr>
            <p:cNvPr id="13" name="Group 12"/>
            <p:cNvGrpSpPr/>
            <p:nvPr/>
          </p:nvGrpSpPr>
          <p:grpSpPr>
            <a:xfrm>
              <a:off x="5181226" y="842525"/>
              <a:ext cx="968986" cy="968986"/>
              <a:chOff x="6405264" y="3832605"/>
              <a:chExt cx="968986" cy="968986"/>
            </a:xfrm>
          </p:grpSpPr>
          <p:sp>
            <p:nvSpPr>
              <p:cNvPr id="69" name="Rounded Rectangle 68"/>
              <p:cNvSpPr/>
              <p:nvPr/>
            </p:nvSpPr>
            <p:spPr bwMode="auto">
              <a:xfrm>
                <a:off x="6405264"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Freeform 69"/>
              <p:cNvSpPr/>
              <p:nvPr/>
            </p:nvSpPr>
            <p:spPr bwMode="auto">
              <a:xfrm>
                <a:off x="6741961" y="4067629"/>
                <a:ext cx="295592" cy="498938"/>
              </a:xfrm>
              <a:custGeom>
                <a:avLst/>
                <a:gdLst>
                  <a:gd name="connsiteX0" fmla="*/ 568350 w 1253290"/>
                  <a:gd name="connsiteY0" fmla="*/ 673543 h 2115457"/>
                  <a:gd name="connsiteX1" fmla="*/ 568350 w 1253290"/>
                  <a:gd name="connsiteY1" fmla="*/ 790135 h 2115457"/>
                  <a:gd name="connsiteX2" fmla="*/ 399322 w 1253290"/>
                  <a:gd name="connsiteY2" fmla="*/ 875088 h 2115457"/>
                  <a:gd name="connsiteX3" fmla="*/ 338097 w 1253290"/>
                  <a:gd name="connsiteY3" fmla="*/ 1037378 h 2115457"/>
                  <a:gd name="connsiteX4" fmla="*/ 527338 w 1253290"/>
                  <a:gd name="connsiteY4" fmla="*/ 1278763 h 2115457"/>
                  <a:gd name="connsiteX5" fmla="*/ 603210 w 1253290"/>
                  <a:gd name="connsiteY5" fmla="*/ 1312744 h 2115457"/>
                  <a:gd name="connsiteX6" fmla="*/ 639828 w 1253290"/>
                  <a:gd name="connsiteY6" fmla="*/ 1339988 h 2115457"/>
                  <a:gd name="connsiteX7" fmla="*/ 650960 w 1253290"/>
                  <a:gd name="connsiteY7" fmla="*/ 1375434 h 2115457"/>
                  <a:gd name="connsiteX8" fmla="*/ 633090 w 1253290"/>
                  <a:gd name="connsiteY8" fmla="*/ 1417032 h 2115457"/>
                  <a:gd name="connsiteX9" fmla="*/ 584169 w 1253290"/>
                  <a:gd name="connsiteY9" fmla="*/ 1432265 h 2115457"/>
                  <a:gd name="connsiteX10" fmla="*/ 348644 w 1253290"/>
                  <a:gd name="connsiteY10" fmla="*/ 1343210 h 2115457"/>
                  <a:gd name="connsiteX11" fmla="*/ 348644 w 1253290"/>
                  <a:gd name="connsiteY11" fmla="*/ 1562916 h 2115457"/>
                  <a:gd name="connsiteX12" fmla="*/ 435647 w 1253290"/>
                  <a:gd name="connsiteY12" fmla="*/ 1594848 h 2115457"/>
                  <a:gd name="connsiteX13" fmla="*/ 568350 w 1253290"/>
                  <a:gd name="connsiteY13" fmla="*/ 1610959 h 2115457"/>
                  <a:gd name="connsiteX14" fmla="*/ 568350 w 1253290"/>
                  <a:gd name="connsiteY14" fmla="*/ 1729894 h 2115457"/>
                  <a:gd name="connsiteX15" fmla="*/ 707205 w 1253290"/>
                  <a:gd name="connsiteY15" fmla="*/ 1729894 h 2115457"/>
                  <a:gd name="connsiteX16" fmla="*/ 707205 w 1253290"/>
                  <a:gd name="connsiteY16" fmla="*/ 1595141 h 2115457"/>
                  <a:gd name="connsiteX17" fmla="*/ 820573 w 1253290"/>
                  <a:gd name="connsiteY17" fmla="*/ 1542703 h 2115457"/>
                  <a:gd name="connsiteX18" fmla="*/ 891172 w 1253290"/>
                  <a:gd name="connsiteY18" fmla="*/ 1459508 h 2115457"/>
                  <a:gd name="connsiteX19" fmla="*/ 915194 w 1253290"/>
                  <a:gd name="connsiteY19" fmla="*/ 1356685 h 2115457"/>
                  <a:gd name="connsiteX20" fmla="*/ 861585 w 1253290"/>
                  <a:gd name="connsiteY20" fmla="*/ 1212264 h 2115457"/>
                  <a:gd name="connsiteX21" fmla="*/ 691971 w 1253290"/>
                  <a:gd name="connsiteY21" fmla="*/ 1103583 h 2115457"/>
                  <a:gd name="connsiteX22" fmla="*/ 614928 w 1253290"/>
                  <a:gd name="connsiteY22" fmla="*/ 1062278 h 2115457"/>
                  <a:gd name="connsiteX23" fmla="*/ 591199 w 1253290"/>
                  <a:gd name="connsiteY23" fmla="*/ 1014528 h 2115457"/>
                  <a:gd name="connsiteX24" fmla="*/ 611119 w 1253290"/>
                  <a:gd name="connsiteY24" fmla="*/ 976739 h 2115457"/>
                  <a:gd name="connsiteX25" fmla="*/ 663264 w 1253290"/>
                  <a:gd name="connsiteY25" fmla="*/ 961799 h 2115457"/>
                  <a:gd name="connsiteX26" fmla="*/ 773117 w 1253290"/>
                  <a:gd name="connsiteY26" fmla="*/ 978790 h 2115457"/>
                  <a:gd name="connsiteX27" fmla="*/ 874181 w 1253290"/>
                  <a:gd name="connsiteY27" fmla="*/ 1023903 h 2115457"/>
                  <a:gd name="connsiteX28" fmla="*/ 874181 w 1253290"/>
                  <a:gd name="connsiteY28" fmla="*/ 810640 h 2115457"/>
                  <a:gd name="connsiteX29" fmla="*/ 707205 w 1253290"/>
                  <a:gd name="connsiteY29" fmla="*/ 784276 h 2115457"/>
                  <a:gd name="connsiteX30" fmla="*/ 707205 w 1253290"/>
                  <a:gd name="connsiteY30" fmla="*/ 673543 h 2115457"/>
                  <a:gd name="connsiteX31" fmla="*/ 222732 w 1253290"/>
                  <a:gd name="connsiteY31" fmla="*/ 0 h 2115457"/>
                  <a:gd name="connsiteX32" fmla="*/ 424688 w 1253290"/>
                  <a:gd name="connsiteY32" fmla="*/ 227062 h 2115457"/>
                  <a:gd name="connsiteX33" fmla="*/ 626645 w 1253290"/>
                  <a:gd name="connsiteY33" fmla="*/ 0 h 2115457"/>
                  <a:gd name="connsiteX34" fmla="*/ 828602 w 1253290"/>
                  <a:gd name="connsiteY34" fmla="*/ 227062 h 2115457"/>
                  <a:gd name="connsiteX35" fmla="*/ 1030559 w 1253290"/>
                  <a:gd name="connsiteY35" fmla="*/ 0 h 2115457"/>
                  <a:gd name="connsiteX36" fmla="*/ 1253290 w 1253290"/>
                  <a:gd name="connsiteY36" fmla="*/ 250419 h 2115457"/>
                  <a:gd name="connsiteX37" fmla="*/ 1253290 w 1253290"/>
                  <a:gd name="connsiteY37" fmla="*/ 2115457 h 2115457"/>
                  <a:gd name="connsiteX38" fmla="*/ 0 w 1253290"/>
                  <a:gd name="connsiteY38" fmla="*/ 2115457 h 2115457"/>
                  <a:gd name="connsiteX39" fmla="*/ 0 w 1253290"/>
                  <a:gd name="connsiteY39" fmla="*/ 250419 h 211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53290" h="2115457">
                    <a:moveTo>
                      <a:pt x="568350" y="673543"/>
                    </a:moveTo>
                    <a:lnTo>
                      <a:pt x="568350" y="790135"/>
                    </a:lnTo>
                    <a:cubicBezTo>
                      <a:pt x="496482" y="803024"/>
                      <a:pt x="440139" y="831342"/>
                      <a:pt x="399322" y="875088"/>
                    </a:cubicBezTo>
                    <a:cubicBezTo>
                      <a:pt x="358506" y="918834"/>
                      <a:pt x="338097" y="972931"/>
                      <a:pt x="338097" y="1037378"/>
                    </a:cubicBezTo>
                    <a:cubicBezTo>
                      <a:pt x="338097" y="1148306"/>
                      <a:pt x="401178" y="1228767"/>
                      <a:pt x="527338" y="1278763"/>
                    </a:cubicBezTo>
                    <a:cubicBezTo>
                      <a:pt x="560929" y="1292043"/>
                      <a:pt x="586219" y="1303370"/>
                      <a:pt x="603210" y="1312744"/>
                    </a:cubicBezTo>
                    <a:cubicBezTo>
                      <a:pt x="620201" y="1322118"/>
                      <a:pt x="632406" y="1331199"/>
                      <a:pt x="639828" y="1339988"/>
                    </a:cubicBezTo>
                    <a:cubicBezTo>
                      <a:pt x="647249" y="1348776"/>
                      <a:pt x="650960" y="1360591"/>
                      <a:pt x="650960" y="1375434"/>
                    </a:cubicBezTo>
                    <a:cubicBezTo>
                      <a:pt x="650960" y="1393010"/>
                      <a:pt x="645004" y="1406876"/>
                      <a:pt x="633090" y="1417032"/>
                    </a:cubicBezTo>
                    <a:cubicBezTo>
                      <a:pt x="621177" y="1427187"/>
                      <a:pt x="604870" y="1432265"/>
                      <a:pt x="584169" y="1432265"/>
                    </a:cubicBezTo>
                    <a:cubicBezTo>
                      <a:pt x="508004" y="1432265"/>
                      <a:pt x="429496" y="1402580"/>
                      <a:pt x="348644" y="1343210"/>
                    </a:cubicBezTo>
                    <a:lnTo>
                      <a:pt x="348644" y="1562916"/>
                    </a:lnTo>
                    <a:cubicBezTo>
                      <a:pt x="361924" y="1574243"/>
                      <a:pt x="390925" y="1584888"/>
                      <a:pt x="435647" y="1594848"/>
                    </a:cubicBezTo>
                    <a:cubicBezTo>
                      <a:pt x="480370" y="1604808"/>
                      <a:pt x="524604" y="1610178"/>
                      <a:pt x="568350" y="1610959"/>
                    </a:cubicBezTo>
                    <a:lnTo>
                      <a:pt x="568350" y="1729894"/>
                    </a:lnTo>
                    <a:lnTo>
                      <a:pt x="707205" y="1729894"/>
                    </a:lnTo>
                    <a:lnTo>
                      <a:pt x="707205" y="1595141"/>
                    </a:lnTo>
                    <a:cubicBezTo>
                      <a:pt x="751732" y="1583813"/>
                      <a:pt x="789522" y="1566334"/>
                      <a:pt x="820573" y="1542703"/>
                    </a:cubicBezTo>
                    <a:cubicBezTo>
                      <a:pt x="851625" y="1519073"/>
                      <a:pt x="875158" y="1491342"/>
                      <a:pt x="891172" y="1459508"/>
                    </a:cubicBezTo>
                    <a:cubicBezTo>
                      <a:pt x="907186" y="1427675"/>
                      <a:pt x="915194" y="1393401"/>
                      <a:pt x="915194" y="1356685"/>
                    </a:cubicBezTo>
                    <a:cubicBezTo>
                      <a:pt x="915194" y="1301221"/>
                      <a:pt x="897324" y="1253081"/>
                      <a:pt x="861585" y="1212264"/>
                    </a:cubicBezTo>
                    <a:cubicBezTo>
                      <a:pt x="825847" y="1171448"/>
                      <a:pt x="769308" y="1135221"/>
                      <a:pt x="691971" y="1103583"/>
                    </a:cubicBezTo>
                    <a:cubicBezTo>
                      <a:pt x="656428" y="1089131"/>
                      <a:pt x="630746" y="1075363"/>
                      <a:pt x="614928" y="1062278"/>
                    </a:cubicBezTo>
                    <a:cubicBezTo>
                      <a:pt x="599109" y="1049193"/>
                      <a:pt x="591199" y="1033277"/>
                      <a:pt x="591199" y="1014528"/>
                    </a:cubicBezTo>
                    <a:cubicBezTo>
                      <a:pt x="591199" y="999296"/>
                      <a:pt x="597839" y="986699"/>
                      <a:pt x="611119" y="976739"/>
                    </a:cubicBezTo>
                    <a:cubicBezTo>
                      <a:pt x="624399" y="966779"/>
                      <a:pt x="641781" y="961799"/>
                      <a:pt x="663264" y="961799"/>
                    </a:cubicBezTo>
                    <a:cubicBezTo>
                      <a:pt x="699198" y="961799"/>
                      <a:pt x="735816" y="967463"/>
                      <a:pt x="773117" y="978790"/>
                    </a:cubicBezTo>
                    <a:cubicBezTo>
                      <a:pt x="810418" y="990117"/>
                      <a:pt x="844107" y="1005154"/>
                      <a:pt x="874181" y="1023903"/>
                    </a:cubicBezTo>
                    <a:lnTo>
                      <a:pt x="874181" y="810640"/>
                    </a:lnTo>
                    <a:cubicBezTo>
                      <a:pt x="831998" y="796969"/>
                      <a:pt x="776339" y="788182"/>
                      <a:pt x="707205" y="784276"/>
                    </a:cubicBezTo>
                    <a:lnTo>
                      <a:pt x="707205" y="673543"/>
                    </a:lnTo>
                    <a:close/>
                    <a:moveTo>
                      <a:pt x="222732" y="0"/>
                    </a:moveTo>
                    <a:lnTo>
                      <a:pt x="424688" y="227062"/>
                    </a:lnTo>
                    <a:lnTo>
                      <a:pt x="626645" y="0"/>
                    </a:lnTo>
                    <a:lnTo>
                      <a:pt x="828602" y="227062"/>
                    </a:lnTo>
                    <a:lnTo>
                      <a:pt x="1030559" y="0"/>
                    </a:lnTo>
                    <a:lnTo>
                      <a:pt x="1253290" y="250419"/>
                    </a:lnTo>
                    <a:lnTo>
                      <a:pt x="1253290" y="2115457"/>
                    </a:lnTo>
                    <a:lnTo>
                      <a:pt x="0" y="2115457"/>
                    </a:lnTo>
                    <a:lnTo>
                      <a:pt x="0" y="2504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4" name="Group 13"/>
            <p:cNvGrpSpPr/>
            <p:nvPr/>
          </p:nvGrpSpPr>
          <p:grpSpPr>
            <a:xfrm>
              <a:off x="6487848" y="842525"/>
              <a:ext cx="968986" cy="968986"/>
              <a:chOff x="2609522" y="5488368"/>
              <a:chExt cx="968986" cy="968986"/>
            </a:xfrm>
          </p:grpSpPr>
          <p:sp>
            <p:nvSpPr>
              <p:cNvPr id="67" name="Rounded Rectangle 66"/>
              <p:cNvSpPr/>
              <p:nvPr/>
            </p:nvSpPr>
            <p:spPr bwMode="auto">
              <a:xfrm>
                <a:off x="2609522" y="5488368"/>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Freeform 154"/>
              <p:cNvSpPr>
                <a:spLocks noEditPoints="1"/>
              </p:cNvSpPr>
              <p:nvPr/>
            </p:nvSpPr>
            <p:spPr bwMode="black">
              <a:xfrm>
                <a:off x="2785880" y="5718698"/>
                <a:ext cx="605152" cy="60483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5" tIns="54863" rIns="109725" bIns="54863" numCol="1" anchor="t" anchorCtr="0" compatLnSpc="1">
                <a:prstTxWarp prst="textNoShape">
                  <a:avLst/>
                </a:prstTxWarp>
              </a:bodyPr>
              <a:lstStyle/>
              <a:p>
                <a:pPr defTabSz="1218935">
                  <a:defRPr/>
                </a:pPr>
                <a:endParaRPr lang="en-US" sz="2132" kern="0" dirty="0">
                  <a:solidFill>
                    <a:srgbClr val="FFFFFF"/>
                  </a:solidFill>
                  <a:latin typeface="Segoe UI Light"/>
                </a:endParaRPr>
              </a:p>
            </p:txBody>
          </p:sp>
        </p:grpSp>
        <p:grpSp>
          <p:nvGrpSpPr>
            <p:cNvPr id="15" name="Group 14"/>
            <p:cNvGrpSpPr/>
            <p:nvPr/>
          </p:nvGrpSpPr>
          <p:grpSpPr>
            <a:xfrm>
              <a:off x="7794469" y="842525"/>
              <a:ext cx="968986" cy="968986"/>
              <a:chOff x="12937345" y="5493227"/>
              <a:chExt cx="968986" cy="968986"/>
            </a:xfrm>
          </p:grpSpPr>
          <p:sp>
            <p:nvSpPr>
              <p:cNvPr id="65" name="Rounded Rectangle 64"/>
              <p:cNvSpPr/>
              <p:nvPr/>
            </p:nvSpPr>
            <p:spPr bwMode="auto">
              <a:xfrm>
                <a:off x="12937345" y="5493227"/>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6" name="Freeform 111"/>
              <p:cNvSpPr>
                <a:spLocks noChangeAspect="1" noEditPoints="1"/>
              </p:cNvSpPr>
              <p:nvPr/>
            </p:nvSpPr>
            <p:spPr bwMode="black">
              <a:xfrm>
                <a:off x="13240887" y="5722476"/>
                <a:ext cx="361902" cy="500766"/>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chemeClr val="bg1"/>
              </a:solidFill>
              <a:ln>
                <a:noFill/>
              </a:ln>
            </p:spPr>
            <p:txBody>
              <a:bodyPr vert="horz" wrap="square" lIns="91431" tIns="45715" rIns="91431" bIns="45715" numCol="1" anchor="t" anchorCtr="0" compatLnSpc="1">
                <a:prstTxWarp prst="textNoShape">
                  <a:avLst/>
                </a:prstTxWarp>
              </a:bodyPr>
              <a:lstStyle/>
              <a:p>
                <a:pPr defTabSz="914192">
                  <a:defRPr/>
                </a:pPr>
                <a:endParaRPr lang="en-US" sz="1765" kern="0" dirty="0">
                  <a:solidFill>
                    <a:srgbClr val="000000"/>
                  </a:solidFill>
                  <a:latin typeface="Segoe UI Light"/>
                </a:endParaRPr>
              </a:p>
            </p:txBody>
          </p:sp>
        </p:grpSp>
        <p:grpSp>
          <p:nvGrpSpPr>
            <p:cNvPr id="16" name="Group 15"/>
            <p:cNvGrpSpPr/>
            <p:nvPr/>
          </p:nvGrpSpPr>
          <p:grpSpPr>
            <a:xfrm>
              <a:off x="3874604" y="2108415"/>
              <a:ext cx="968986" cy="968986"/>
              <a:chOff x="1226166" y="2176842"/>
              <a:chExt cx="968986" cy="968986"/>
            </a:xfrm>
          </p:grpSpPr>
          <p:sp>
            <p:nvSpPr>
              <p:cNvPr id="63" name="Rounded Rectangle 62"/>
              <p:cNvSpPr/>
              <p:nvPr/>
            </p:nvSpPr>
            <p:spPr bwMode="auto">
              <a:xfrm>
                <a:off x="1226166" y="2176842"/>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4" name="Freeform 63"/>
              <p:cNvSpPr>
                <a:spLocks noChangeArrowheads="1"/>
              </p:cNvSpPr>
              <p:nvPr/>
            </p:nvSpPr>
            <p:spPr bwMode="auto">
              <a:xfrm>
                <a:off x="1447736" y="2475377"/>
                <a:ext cx="525846" cy="345966"/>
              </a:xfrm>
              <a:custGeom>
                <a:avLst/>
                <a:gdLst>
                  <a:gd name="connsiteX0" fmla="*/ 1077913 w 1452563"/>
                  <a:gd name="connsiteY0" fmla="*/ 477837 h 955675"/>
                  <a:gd name="connsiteX1" fmla="*/ 1077913 w 1452563"/>
                  <a:gd name="connsiteY1" fmla="*/ 573087 h 955675"/>
                  <a:gd name="connsiteX2" fmla="*/ 1352551 w 1452563"/>
                  <a:gd name="connsiteY2" fmla="*/ 573087 h 955675"/>
                  <a:gd name="connsiteX3" fmla="*/ 1352551 w 1452563"/>
                  <a:gd name="connsiteY3" fmla="*/ 477837 h 955675"/>
                  <a:gd name="connsiteX4" fmla="*/ 138113 w 1452563"/>
                  <a:gd name="connsiteY4" fmla="*/ 477837 h 955675"/>
                  <a:gd name="connsiteX5" fmla="*/ 138113 w 1452563"/>
                  <a:gd name="connsiteY5" fmla="*/ 573087 h 955675"/>
                  <a:gd name="connsiteX6" fmla="*/ 944564 w 1452563"/>
                  <a:gd name="connsiteY6" fmla="*/ 573087 h 955675"/>
                  <a:gd name="connsiteX7" fmla="*/ 944564 w 1452563"/>
                  <a:gd name="connsiteY7" fmla="*/ 477837 h 955675"/>
                  <a:gd name="connsiteX8" fmla="*/ 0 w 1452563"/>
                  <a:gd name="connsiteY8" fmla="*/ 323850 h 955675"/>
                  <a:gd name="connsiteX9" fmla="*/ 1452563 w 1452563"/>
                  <a:gd name="connsiteY9" fmla="*/ 323850 h 955675"/>
                  <a:gd name="connsiteX10" fmla="*/ 1452563 w 1452563"/>
                  <a:gd name="connsiteY10" fmla="*/ 876036 h 955675"/>
                  <a:gd name="connsiteX11" fmla="*/ 1373332 w 1452563"/>
                  <a:gd name="connsiteY11" fmla="*/ 955675 h 955675"/>
                  <a:gd name="connsiteX12" fmla="*/ 79231 w 1452563"/>
                  <a:gd name="connsiteY12" fmla="*/ 955675 h 955675"/>
                  <a:gd name="connsiteX13" fmla="*/ 0 w 1452563"/>
                  <a:gd name="connsiteY13" fmla="*/ 876036 h 955675"/>
                  <a:gd name="connsiteX14" fmla="*/ 0 w 1452563"/>
                  <a:gd name="connsiteY14" fmla="*/ 338429 h 955675"/>
                  <a:gd name="connsiteX15" fmla="*/ 79231 w 1452563"/>
                  <a:gd name="connsiteY15" fmla="*/ 0 h 955675"/>
                  <a:gd name="connsiteX16" fmla="*/ 1373332 w 1452563"/>
                  <a:gd name="connsiteY16" fmla="*/ 0 h 955675"/>
                  <a:gd name="connsiteX17" fmla="*/ 1452563 w 1452563"/>
                  <a:gd name="connsiteY17" fmla="*/ 79640 h 955675"/>
                  <a:gd name="connsiteX18" fmla="*/ 1452563 w 1452563"/>
                  <a:gd name="connsiteY18" fmla="*/ 169862 h 955675"/>
                  <a:gd name="connsiteX19" fmla="*/ 0 w 1452563"/>
                  <a:gd name="connsiteY19" fmla="*/ 169862 h 955675"/>
                  <a:gd name="connsiteX20" fmla="*/ 0 w 1452563"/>
                  <a:gd name="connsiteY20" fmla="*/ 146330 h 955675"/>
                  <a:gd name="connsiteX21" fmla="*/ 0 w 1452563"/>
                  <a:gd name="connsiteY21" fmla="*/ 79640 h 955675"/>
                  <a:gd name="connsiteX22" fmla="*/ 79231 w 1452563"/>
                  <a:gd name="connsiteY22" fmla="*/ 0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2563" h="955675">
                    <a:moveTo>
                      <a:pt x="1077913" y="477837"/>
                    </a:moveTo>
                    <a:lnTo>
                      <a:pt x="1077913" y="573087"/>
                    </a:lnTo>
                    <a:lnTo>
                      <a:pt x="1352551" y="573087"/>
                    </a:lnTo>
                    <a:lnTo>
                      <a:pt x="1352551" y="477837"/>
                    </a:lnTo>
                    <a:close/>
                    <a:moveTo>
                      <a:pt x="138113" y="477837"/>
                    </a:moveTo>
                    <a:lnTo>
                      <a:pt x="138113" y="573087"/>
                    </a:lnTo>
                    <a:lnTo>
                      <a:pt x="944564" y="573087"/>
                    </a:lnTo>
                    <a:lnTo>
                      <a:pt x="944564" y="477837"/>
                    </a:lnTo>
                    <a:close/>
                    <a:moveTo>
                      <a:pt x="0" y="323850"/>
                    </a:moveTo>
                    <a:lnTo>
                      <a:pt x="1452563" y="323850"/>
                    </a:lnTo>
                    <a:lnTo>
                      <a:pt x="1452563" y="876036"/>
                    </a:lnTo>
                    <a:cubicBezTo>
                      <a:pt x="1452563" y="918510"/>
                      <a:pt x="1415589" y="955675"/>
                      <a:pt x="1373332" y="955675"/>
                    </a:cubicBezTo>
                    <a:cubicBezTo>
                      <a:pt x="79231" y="955675"/>
                      <a:pt x="79231" y="955675"/>
                      <a:pt x="79231" y="955675"/>
                    </a:cubicBezTo>
                    <a:cubicBezTo>
                      <a:pt x="31692" y="955675"/>
                      <a:pt x="0" y="918510"/>
                      <a:pt x="0" y="876036"/>
                    </a:cubicBezTo>
                    <a:cubicBezTo>
                      <a:pt x="0" y="627162"/>
                      <a:pt x="0" y="456061"/>
                      <a:pt x="0" y="338429"/>
                    </a:cubicBezTo>
                    <a:close/>
                    <a:moveTo>
                      <a:pt x="79231" y="0"/>
                    </a:moveTo>
                    <a:cubicBezTo>
                      <a:pt x="1373332" y="0"/>
                      <a:pt x="1373332" y="0"/>
                      <a:pt x="1373332" y="0"/>
                    </a:cubicBezTo>
                    <a:cubicBezTo>
                      <a:pt x="1415589" y="0"/>
                      <a:pt x="1452563" y="37165"/>
                      <a:pt x="1452563" y="79640"/>
                    </a:cubicBezTo>
                    <a:lnTo>
                      <a:pt x="1452563" y="169862"/>
                    </a:lnTo>
                    <a:lnTo>
                      <a:pt x="0" y="169862"/>
                    </a:lnTo>
                    <a:lnTo>
                      <a:pt x="0" y="146330"/>
                    </a:lnTo>
                    <a:cubicBezTo>
                      <a:pt x="0" y="79640"/>
                      <a:pt x="0" y="79640"/>
                      <a:pt x="0" y="79640"/>
                    </a:cubicBezTo>
                    <a:cubicBezTo>
                      <a:pt x="0" y="37165"/>
                      <a:pt x="31692" y="0"/>
                      <a:pt x="79231" y="0"/>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ysClr val="windowText" lastClr="000000"/>
                  </a:solidFill>
                  <a:latin typeface="Segoe UI Light"/>
                </a:endParaRPr>
              </a:p>
            </p:txBody>
          </p:sp>
        </p:grpSp>
        <p:grpSp>
          <p:nvGrpSpPr>
            <p:cNvPr id="17" name="Group 16"/>
            <p:cNvGrpSpPr/>
            <p:nvPr/>
          </p:nvGrpSpPr>
          <p:grpSpPr>
            <a:xfrm>
              <a:off x="5181226" y="2108415"/>
              <a:ext cx="968986" cy="968986"/>
              <a:chOff x="2609522" y="3832605"/>
              <a:chExt cx="968986" cy="968986"/>
            </a:xfrm>
          </p:grpSpPr>
          <p:sp>
            <p:nvSpPr>
              <p:cNvPr id="61" name="Rounded Rectangle 60"/>
              <p:cNvSpPr/>
              <p:nvPr/>
            </p:nvSpPr>
            <p:spPr bwMode="auto">
              <a:xfrm>
                <a:off x="2609522"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2" name="Freeform 132"/>
              <p:cNvSpPr>
                <a:spLocks noChangeAspect="1" noEditPoints="1"/>
              </p:cNvSpPr>
              <p:nvPr/>
            </p:nvSpPr>
            <p:spPr bwMode="black">
              <a:xfrm>
                <a:off x="2903939" y="4016406"/>
                <a:ext cx="369034" cy="601384"/>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bg1"/>
              </a:solidFill>
              <a:ln>
                <a:noFill/>
              </a:ln>
            </p:spPr>
            <p:txBody>
              <a:bodyPr vert="horz" wrap="square" lIns="91431" tIns="45715" rIns="91431" bIns="45715" numCol="1" anchor="t" anchorCtr="0" compatLnSpc="1">
                <a:prstTxWarp prst="textNoShape">
                  <a:avLst/>
                </a:prstTxWarp>
              </a:bodyPr>
              <a:lstStyle/>
              <a:p>
                <a:pPr defTabSz="914192">
                  <a:defRPr/>
                </a:pPr>
                <a:endParaRPr lang="en-US" sz="1765" kern="0" dirty="0">
                  <a:solidFill>
                    <a:srgbClr val="000000"/>
                  </a:solidFill>
                  <a:latin typeface="Segoe UI Light"/>
                </a:endParaRPr>
              </a:p>
            </p:txBody>
          </p:sp>
        </p:grpSp>
        <p:grpSp>
          <p:nvGrpSpPr>
            <p:cNvPr id="18" name="Group 17"/>
            <p:cNvGrpSpPr/>
            <p:nvPr/>
          </p:nvGrpSpPr>
          <p:grpSpPr>
            <a:xfrm>
              <a:off x="6487848" y="2108415"/>
              <a:ext cx="968986" cy="968986"/>
              <a:chOff x="2609522" y="521079"/>
              <a:chExt cx="968986" cy="968986"/>
            </a:xfrm>
          </p:grpSpPr>
          <p:sp>
            <p:nvSpPr>
              <p:cNvPr id="59" name="Rounded Rectangle 58"/>
              <p:cNvSpPr/>
              <p:nvPr/>
            </p:nvSpPr>
            <p:spPr bwMode="auto">
              <a:xfrm>
                <a:off x="2609522" y="521079"/>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0" name="Freeform 82"/>
              <p:cNvSpPr>
                <a:spLocks noChangeAspect="1" noEditPoints="1"/>
              </p:cNvSpPr>
              <p:nvPr/>
            </p:nvSpPr>
            <p:spPr bwMode="black">
              <a:xfrm>
                <a:off x="2716449" y="694360"/>
                <a:ext cx="755132" cy="633698"/>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chemeClr val="bg1"/>
              </a:solidFill>
              <a:ln>
                <a:noFill/>
              </a:ln>
            </p:spPr>
            <p:txBody>
              <a:bodyPr vert="horz" wrap="square" lIns="91431" tIns="45715" rIns="91431" bIns="45715" numCol="1" anchor="t" anchorCtr="0" compatLnSpc="1">
                <a:prstTxWarp prst="textNoShape">
                  <a:avLst/>
                </a:prstTxWarp>
              </a:bodyPr>
              <a:lstStyle/>
              <a:p>
                <a:pPr defTabSz="914192">
                  <a:defRPr/>
                </a:pPr>
                <a:endParaRPr lang="en-US" sz="1765" kern="0" dirty="0">
                  <a:solidFill>
                    <a:srgbClr val="000000"/>
                  </a:solidFill>
                  <a:latin typeface="Segoe UI Light"/>
                </a:endParaRPr>
              </a:p>
            </p:txBody>
          </p:sp>
        </p:grpSp>
        <p:grpSp>
          <p:nvGrpSpPr>
            <p:cNvPr id="19" name="Group 18"/>
            <p:cNvGrpSpPr/>
            <p:nvPr/>
          </p:nvGrpSpPr>
          <p:grpSpPr>
            <a:xfrm>
              <a:off x="7794469" y="2108415"/>
              <a:ext cx="968986" cy="968986"/>
              <a:chOff x="1226166" y="521079"/>
              <a:chExt cx="968986" cy="968986"/>
            </a:xfrm>
          </p:grpSpPr>
          <p:sp>
            <p:nvSpPr>
              <p:cNvPr id="57" name="Rounded Rectangle 56"/>
              <p:cNvSpPr/>
              <p:nvPr/>
            </p:nvSpPr>
            <p:spPr bwMode="auto">
              <a:xfrm>
                <a:off x="1226166" y="521079"/>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Freeform 57"/>
              <p:cNvSpPr/>
              <p:nvPr/>
            </p:nvSpPr>
            <p:spPr>
              <a:xfrm>
                <a:off x="1516213" y="734145"/>
                <a:ext cx="388892" cy="545568"/>
              </a:xfrm>
              <a:custGeom>
                <a:avLst/>
                <a:gdLst>
                  <a:gd name="connsiteX0" fmla="*/ 248657 w 504371"/>
                  <a:gd name="connsiteY0" fmla="*/ 128293 h 707571"/>
                  <a:gd name="connsiteX1" fmla="*/ 195527 w 504371"/>
                  <a:gd name="connsiteY1" fmla="*/ 181423 h 707571"/>
                  <a:gd name="connsiteX2" fmla="*/ 248657 w 504371"/>
                  <a:gd name="connsiteY2" fmla="*/ 234553 h 707571"/>
                  <a:gd name="connsiteX3" fmla="*/ 301787 w 504371"/>
                  <a:gd name="connsiteY3" fmla="*/ 181423 h 707571"/>
                  <a:gd name="connsiteX4" fmla="*/ 248657 w 504371"/>
                  <a:gd name="connsiteY4" fmla="*/ 128293 h 707571"/>
                  <a:gd name="connsiteX5" fmla="*/ 248657 w 504371"/>
                  <a:gd name="connsiteY5" fmla="*/ 113977 h 707571"/>
                  <a:gd name="connsiteX6" fmla="*/ 316103 w 504371"/>
                  <a:gd name="connsiteY6" fmla="*/ 181423 h 707571"/>
                  <a:gd name="connsiteX7" fmla="*/ 286367 w 504371"/>
                  <a:gd name="connsiteY7" fmla="*/ 237351 h 707571"/>
                  <a:gd name="connsiteX8" fmla="*/ 276535 w 504371"/>
                  <a:gd name="connsiteY8" fmla="*/ 242687 h 707571"/>
                  <a:gd name="connsiteX9" fmla="*/ 286317 w 504371"/>
                  <a:gd name="connsiteY9" fmla="*/ 245723 h 707571"/>
                  <a:gd name="connsiteX10" fmla="*/ 345409 w 504371"/>
                  <a:gd name="connsiteY10" fmla="*/ 334872 h 707571"/>
                  <a:gd name="connsiteX11" fmla="*/ 328168 w 504371"/>
                  <a:gd name="connsiteY11" fmla="*/ 334872 h 707571"/>
                  <a:gd name="connsiteX12" fmla="*/ 248657 w 504371"/>
                  <a:gd name="connsiteY12" fmla="*/ 255361 h 707571"/>
                  <a:gd name="connsiteX13" fmla="*/ 169145 w 504371"/>
                  <a:gd name="connsiteY13" fmla="*/ 334872 h 707571"/>
                  <a:gd name="connsiteX14" fmla="*/ 151904 w 504371"/>
                  <a:gd name="connsiteY14" fmla="*/ 334872 h 707571"/>
                  <a:gd name="connsiteX15" fmla="*/ 210996 w 504371"/>
                  <a:gd name="connsiteY15" fmla="*/ 245723 h 707571"/>
                  <a:gd name="connsiteX16" fmla="*/ 220778 w 504371"/>
                  <a:gd name="connsiteY16" fmla="*/ 242687 h 707571"/>
                  <a:gd name="connsiteX17" fmla="*/ 210947 w 504371"/>
                  <a:gd name="connsiteY17" fmla="*/ 237351 h 707571"/>
                  <a:gd name="connsiteX18" fmla="*/ 181210 w 504371"/>
                  <a:gd name="connsiteY18" fmla="*/ 181423 h 707571"/>
                  <a:gd name="connsiteX19" fmla="*/ 248657 w 504371"/>
                  <a:gd name="connsiteY19" fmla="*/ 113977 h 707571"/>
                  <a:gd name="connsiteX20" fmla="*/ 108857 w 504371"/>
                  <a:gd name="connsiteY20" fmla="*/ 83456 h 707571"/>
                  <a:gd name="connsiteX21" fmla="*/ 108857 w 504371"/>
                  <a:gd name="connsiteY21" fmla="*/ 370113 h 707571"/>
                  <a:gd name="connsiteX22" fmla="*/ 395514 w 504371"/>
                  <a:gd name="connsiteY22" fmla="*/ 370113 h 707571"/>
                  <a:gd name="connsiteX23" fmla="*/ 395514 w 504371"/>
                  <a:gd name="connsiteY23" fmla="*/ 83456 h 707571"/>
                  <a:gd name="connsiteX24" fmla="*/ 0 w 504371"/>
                  <a:gd name="connsiteY24" fmla="*/ 0 h 707571"/>
                  <a:gd name="connsiteX25" fmla="*/ 504371 w 504371"/>
                  <a:gd name="connsiteY25" fmla="*/ 0 h 707571"/>
                  <a:gd name="connsiteX26" fmla="*/ 504371 w 504371"/>
                  <a:gd name="connsiteY26" fmla="*/ 707571 h 707571"/>
                  <a:gd name="connsiteX27" fmla="*/ 0 w 504371"/>
                  <a:gd name="connsiteY27" fmla="*/ 707571 h 7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4371" h="707571">
                    <a:moveTo>
                      <a:pt x="248657" y="128293"/>
                    </a:moveTo>
                    <a:cubicBezTo>
                      <a:pt x="219314" y="128293"/>
                      <a:pt x="195527" y="152080"/>
                      <a:pt x="195527" y="181423"/>
                    </a:cubicBezTo>
                    <a:cubicBezTo>
                      <a:pt x="195527" y="210766"/>
                      <a:pt x="219314" y="234553"/>
                      <a:pt x="248657" y="234553"/>
                    </a:cubicBezTo>
                    <a:cubicBezTo>
                      <a:pt x="278000" y="234553"/>
                      <a:pt x="301787" y="210766"/>
                      <a:pt x="301787" y="181423"/>
                    </a:cubicBezTo>
                    <a:cubicBezTo>
                      <a:pt x="301787" y="152080"/>
                      <a:pt x="278000" y="128293"/>
                      <a:pt x="248657" y="128293"/>
                    </a:cubicBezTo>
                    <a:close/>
                    <a:moveTo>
                      <a:pt x="248657" y="113977"/>
                    </a:moveTo>
                    <a:cubicBezTo>
                      <a:pt x="285906" y="113977"/>
                      <a:pt x="316103" y="144174"/>
                      <a:pt x="316103" y="181423"/>
                    </a:cubicBezTo>
                    <a:cubicBezTo>
                      <a:pt x="316103" y="204704"/>
                      <a:pt x="304307" y="225230"/>
                      <a:pt x="286367" y="237351"/>
                    </a:cubicBezTo>
                    <a:lnTo>
                      <a:pt x="276535" y="242687"/>
                    </a:lnTo>
                    <a:lnTo>
                      <a:pt x="286317" y="245723"/>
                    </a:lnTo>
                    <a:cubicBezTo>
                      <a:pt x="321043" y="260411"/>
                      <a:pt x="345409" y="294796"/>
                      <a:pt x="345409" y="334872"/>
                    </a:cubicBezTo>
                    <a:lnTo>
                      <a:pt x="328168" y="334872"/>
                    </a:lnTo>
                    <a:cubicBezTo>
                      <a:pt x="328168" y="290959"/>
                      <a:pt x="292569" y="255361"/>
                      <a:pt x="248657" y="255361"/>
                    </a:cubicBezTo>
                    <a:cubicBezTo>
                      <a:pt x="204744" y="255361"/>
                      <a:pt x="169145" y="290959"/>
                      <a:pt x="169145" y="334872"/>
                    </a:cubicBezTo>
                    <a:lnTo>
                      <a:pt x="151904" y="334872"/>
                    </a:lnTo>
                    <a:cubicBezTo>
                      <a:pt x="151904" y="294796"/>
                      <a:pt x="176270" y="260411"/>
                      <a:pt x="210996" y="245723"/>
                    </a:cubicBezTo>
                    <a:lnTo>
                      <a:pt x="220778" y="242687"/>
                    </a:lnTo>
                    <a:lnTo>
                      <a:pt x="210947" y="237351"/>
                    </a:lnTo>
                    <a:cubicBezTo>
                      <a:pt x="193006" y="225230"/>
                      <a:pt x="181210" y="204704"/>
                      <a:pt x="181210" y="181423"/>
                    </a:cubicBezTo>
                    <a:cubicBezTo>
                      <a:pt x="181210" y="144174"/>
                      <a:pt x="211407" y="113977"/>
                      <a:pt x="248657" y="113977"/>
                    </a:cubicBezTo>
                    <a:close/>
                    <a:moveTo>
                      <a:pt x="108857" y="83456"/>
                    </a:moveTo>
                    <a:lnTo>
                      <a:pt x="108857" y="370113"/>
                    </a:lnTo>
                    <a:lnTo>
                      <a:pt x="395514" y="370113"/>
                    </a:lnTo>
                    <a:lnTo>
                      <a:pt x="395514" y="83456"/>
                    </a:lnTo>
                    <a:close/>
                    <a:moveTo>
                      <a:pt x="0" y="0"/>
                    </a:moveTo>
                    <a:lnTo>
                      <a:pt x="504371" y="0"/>
                    </a:lnTo>
                    <a:lnTo>
                      <a:pt x="504371" y="707571"/>
                    </a:lnTo>
                    <a:lnTo>
                      <a:pt x="0" y="707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defRPr/>
                </a:pPr>
                <a:endParaRPr lang="en-US" kern="0" dirty="0">
                  <a:solidFill>
                    <a:srgbClr val="505050"/>
                  </a:solidFill>
                  <a:latin typeface="Segoe UI Light"/>
                </a:endParaRPr>
              </a:p>
            </p:txBody>
          </p:sp>
        </p:grpSp>
        <p:grpSp>
          <p:nvGrpSpPr>
            <p:cNvPr id="20" name="Group 19"/>
            <p:cNvGrpSpPr/>
            <p:nvPr/>
          </p:nvGrpSpPr>
          <p:grpSpPr>
            <a:xfrm>
              <a:off x="3874604" y="3374305"/>
              <a:ext cx="968986" cy="968986"/>
              <a:chOff x="12937345" y="516220"/>
              <a:chExt cx="968986" cy="968986"/>
            </a:xfrm>
          </p:grpSpPr>
          <p:sp>
            <p:nvSpPr>
              <p:cNvPr id="55" name="Rounded Rectangle 54"/>
              <p:cNvSpPr/>
              <p:nvPr/>
            </p:nvSpPr>
            <p:spPr bwMode="auto">
              <a:xfrm>
                <a:off x="12937345" y="516220"/>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Freeform 55"/>
              <p:cNvSpPr/>
              <p:nvPr/>
            </p:nvSpPr>
            <p:spPr bwMode="auto">
              <a:xfrm flipH="1">
                <a:off x="13173489" y="819877"/>
                <a:ext cx="496699" cy="423371"/>
              </a:xfrm>
              <a:custGeom>
                <a:avLst/>
                <a:gdLst>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3718146 w 4033253"/>
                  <a:gd name="connsiteY4" fmla="*/ 2694162 h 3437817"/>
                  <a:gd name="connsiteX5" fmla="*/ 3718146 w 4033253"/>
                  <a:gd name="connsiteY5" fmla="*/ 3125858 h 3437817"/>
                  <a:gd name="connsiteX6" fmla="*/ 2983946 w 4033253"/>
                  <a:gd name="connsiteY6" fmla="*/ 3125858 h 3437817"/>
                  <a:gd name="connsiteX7" fmla="*/ 2983946 w 4033253"/>
                  <a:gd name="connsiteY7" fmla="*/ 2694162 h 3437817"/>
                  <a:gd name="connsiteX8" fmla="*/ 1941241 w 4033253"/>
                  <a:gd name="connsiteY8" fmla="*/ 2694161 h 3437817"/>
                  <a:gd name="connsiteX9" fmla="*/ 1941241 w 4033253"/>
                  <a:gd name="connsiteY9" fmla="*/ 3125858 h 3437817"/>
                  <a:gd name="connsiteX10" fmla="*/ 1207042 w 4033253"/>
                  <a:gd name="connsiteY10" fmla="*/ 3125858 h 3437817"/>
                  <a:gd name="connsiteX11" fmla="*/ 1207042 w 4033253"/>
                  <a:gd name="connsiteY11" fmla="*/ 2694161 h 3437817"/>
                  <a:gd name="connsiteX12" fmla="*/ 2826211 w 4033253"/>
                  <a:gd name="connsiteY12" fmla="*/ 2694161 h 3437817"/>
                  <a:gd name="connsiteX13" fmla="*/ 2826211 w 4033253"/>
                  <a:gd name="connsiteY13" fmla="*/ 3125858 h 3437817"/>
                  <a:gd name="connsiteX14" fmla="*/ 2092012 w 4033253"/>
                  <a:gd name="connsiteY14" fmla="*/ 3125858 h 3437817"/>
                  <a:gd name="connsiteX15" fmla="*/ 2092012 w 4033253"/>
                  <a:gd name="connsiteY15" fmla="*/ 2694161 h 3437817"/>
                  <a:gd name="connsiteX16" fmla="*/ 1049307 w 4033253"/>
                  <a:gd name="connsiteY16" fmla="*/ 2098611 h 3437817"/>
                  <a:gd name="connsiteX17" fmla="*/ 1049307 w 4033253"/>
                  <a:gd name="connsiteY17" fmla="*/ 2530307 h 3437817"/>
                  <a:gd name="connsiteX18" fmla="*/ 315107 w 4033253"/>
                  <a:gd name="connsiteY18" fmla="*/ 2530307 h 3437817"/>
                  <a:gd name="connsiteX19" fmla="*/ 315107 w 4033253"/>
                  <a:gd name="connsiteY19" fmla="*/ 2098611 h 3437817"/>
                  <a:gd name="connsiteX20" fmla="*/ 3718146 w 4033253"/>
                  <a:gd name="connsiteY20" fmla="*/ 2098611 h 3437817"/>
                  <a:gd name="connsiteX21" fmla="*/ 3718146 w 4033253"/>
                  <a:gd name="connsiteY21" fmla="*/ 2530307 h 3437817"/>
                  <a:gd name="connsiteX22" fmla="*/ 2983946 w 4033253"/>
                  <a:gd name="connsiteY22" fmla="*/ 2530307 h 3437817"/>
                  <a:gd name="connsiteX23" fmla="*/ 2983946 w 4033253"/>
                  <a:gd name="connsiteY23" fmla="*/ 2098611 h 3437817"/>
                  <a:gd name="connsiteX24" fmla="*/ 1941241 w 4033253"/>
                  <a:gd name="connsiteY24" fmla="*/ 2098610 h 3437817"/>
                  <a:gd name="connsiteX25" fmla="*/ 1941241 w 4033253"/>
                  <a:gd name="connsiteY25" fmla="*/ 2530306 h 3437817"/>
                  <a:gd name="connsiteX26" fmla="*/ 1207042 w 4033253"/>
                  <a:gd name="connsiteY26" fmla="*/ 2530306 h 3437817"/>
                  <a:gd name="connsiteX27" fmla="*/ 1207042 w 4033253"/>
                  <a:gd name="connsiteY27" fmla="*/ 2098610 h 3437817"/>
                  <a:gd name="connsiteX28" fmla="*/ 2826211 w 4033253"/>
                  <a:gd name="connsiteY28" fmla="*/ 2098610 h 3437817"/>
                  <a:gd name="connsiteX29" fmla="*/ 2826211 w 4033253"/>
                  <a:gd name="connsiteY29" fmla="*/ 2530306 h 3437817"/>
                  <a:gd name="connsiteX30" fmla="*/ 2092012 w 4033253"/>
                  <a:gd name="connsiteY30" fmla="*/ 2530306 h 3437817"/>
                  <a:gd name="connsiteX31" fmla="*/ 2092012 w 4033253"/>
                  <a:gd name="connsiteY31" fmla="*/ 2098610 h 3437817"/>
                  <a:gd name="connsiteX32" fmla="*/ 1049307 w 4033253"/>
                  <a:gd name="connsiteY32" fmla="*/ 1503059 h 3437817"/>
                  <a:gd name="connsiteX33" fmla="*/ 1049307 w 4033253"/>
                  <a:gd name="connsiteY33" fmla="*/ 1934756 h 3437817"/>
                  <a:gd name="connsiteX34" fmla="*/ 315107 w 4033253"/>
                  <a:gd name="connsiteY34" fmla="*/ 1934756 h 3437817"/>
                  <a:gd name="connsiteX35" fmla="*/ 315107 w 4033253"/>
                  <a:gd name="connsiteY35" fmla="*/ 1503059 h 3437817"/>
                  <a:gd name="connsiteX36" fmla="*/ 3718146 w 4033253"/>
                  <a:gd name="connsiteY36" fmla="*/ 1503059 h 3437817"/>
                  <a:gd name="connsiteX37" fmla="*/ 3718146 w 4033253"/>
                  <a:gd name="connsiteY37" fmla="*/ 1934756 h 3437817"/>
                  <a:gd name="connsiteX38" fmla="*/ 2983946 w 4033253"/>
                  <a:gd name="connsiteY38" fmla="*/ 1934756 h 3437817"/>
                  <a:gd name="connsiteX39" fmla="*/ 2983946 w 4033253"/>
                  <a:gd name="connsiteY39" fmla="*/ 1503059 h 3437817"/>
                  <a:gd name="connsiteX40" fmla="*/ 1941241 w 4033253"/>
                  <a:gd name="connsiteY40" fmla="*/ 1503058 h 3437817"/>
                  <a:gd name="connsiteX41" fmla="*/ 1941241 w 4033253"/>
                  <a:gd name="connsiteY41" fmla="*/ 1934755 h 3437817"/>
                  <a:gd name="connsiteX42" fmla="*/ 1207042 w 4033253"/>
                  <a:gd name="connsiteY42" fmla="*/ 1934755 h 3437817"/>
                  <a:gd name="connsiteX43" fmla="*/ 1207042 w 4033253"/>
                  <a:gd name="connsiteY43" fmla="*/ 1503058 h 3437817"/>
                  <a:gd name="connsiteX44" fmla="*/ 2826211 w 4033253"/>
                  <a:gd name="connsiteY44" fmla="*/ 1503058 h 3437817"/>
                  <a:gd name="connsiteX45" fmla="*/ 2826211 w 4033253"/>
                  <a:gd name="connsiteY45" fmla="*/ 1934755 h 3437817"/>
                  <a:gd name="connsiteX46" fmla="*/ 2092012 w 4033253"/>
                  <a:gd name="connsiteY46" fmla="*/ 1934755 h 3437817"/>
                  <a:gd name="connsiteX47" fmla="*/ 2092012 w 4033253"/>
                  <a:gd name="connsiteY47" fmla="*/ 1503058 h 3437817"/>
                  <a:gd name="connsiteX48" fmla="*/ 1049307 w 4033253"/>
                  <a:gd name="connsiteY48" fmla="*/ 907508 h 3437817"/>
                  <a:gd name="connsiteX49" fmla="*/ 1049307 w 4033253"/>
                  <a:gd name="connsiteY49" fmla="*/ 1339204 h 3437817"/>
                  <a:gd name="connsiteX50" fmla="*/ 315107 w 4033253"/>
                  <a:gd name="connsiteY50" fmla="*/ 1339204 h 3437817"/>
                  <a:gd name="connsiteX51" fmla="*/ 315107 w 4033253"/>
                  <a:gd name="connsiteY51" fmla="*/ 907508 h 3437817"/>
                  <a:gd name="connsiteX52" fmla="*/ 3718146 w 4033253"/>
                  <a:gd name="connsiteY52" fmla="*/ 907508 h 3437817"/>
                  <a:gd name="connsiteX53" fmla="*/ 3718146 w 4033253"/>
                  <a:gd name="connsiteY53" fmla="*/ 1339204 h 3437817"/>
                  <a:gd name="connsiteX54" fmla="*/ 2983946 w 4033253"/>
                  <a:gd name="connsiteY54" fmla="*/ 1339204 h 3437817"/>
                  <a:gd name="connsiteX55" fmla="*/ 2983946 w 4033253"/>
                  <a:gd name="connsiteY55" fmla="*/ 907508 h 3437817"/>
                  <a:gd name="connsiteX56" fmla="*/ 1941241 w 4033253"/>
                  <a:gd name="connsiteY56" fmla="*/ 907507 h 3437817"/>
                  <a:gd name="connsiteX57" fmla="*/ 1941241 w 4033253"/>
                  <a:gd name="connsiteY57" fmla="*/ 1339203 h 3437817"/>
                  <a:gd name="connsiteX58" fmla="*/ 1207042 w 4033253"/>
                  <a:gd name="connsiteY58" fmla="*/ 1339203 h 3437817"/>
                  <a:gd name="connsiteX59" fmla="*/ 1207042 w 4033253"/>
                  <a:gd name="connsiteY59" fmla="*/ 907507 h 3437817"/>
                  <a:gd name="connsiteX60" fmla="*/ 2826211 w 4033253"/>
                  <a:gd name="connsiteY60" fmla="*/ 907507 h 3437817"/>
                  <a:gd name="connsiteX61" fmla="*/ 2826211 w 4033253"/>
                  <a:gd name="connsiteY61" fmla="*/ 1339203 h 3437817"/>
                  <a:gd name="connsiteX62" fmla="*/ 2092012 w 4033253"/>
                  <a:gd name="connsiteY62" fmla="*/ 1339203 h 3437817"/>
                  <a:gd name="connsiteX63" fmla="*/ 2092012 w 4033253"/>
                  <a:gd name="connsiteY63" fmla="*/ 907507 h 3437817"/>
                  <a:gd name="connsiteX64" fmla="*/ 3882505 w 4033253"/>
                  <a:gd name="connsiteY64" fmla="*/ 0 h 3437817"/>
                  <a:gd name="connsiteX65" fmla="*/ 2090889 w 4033253"/>
                  <a:gd name="connsiteY65" fmla="*/ 0 h 3437817"/>
                  <a:gd name="connsiteX66" fmla="*/ 1942364 w 4033253"/>
                  <a:gd name="connsiteY66" fmla="*/ 0 h 3437817"/>
                  <a:gd name="connsiteX67" fmla="*/ 150748 w 4033253"/>
                  <a:gd name="connsiteY67" fmla="*/ 0 h 3437817"/>
                  <a:gd name="connsiteX68" fmla="*/ 0 w 4033253"/>
                  <a:gd name="connsiteY68" fmla="*/ 150748 h 3437817"/>
                  <a:gd name="connsiteX69" fmla="*/ 0 w 4033253"/>
                  <a:gd name="connsiteY69" fmla="*/ 3287069 h 3437817"/>
                  <a:gd name="connsiteX70" fmla="*/ 150748 w 4033253"/>
                  <a:gd name="connsiteY70" fmla="*/ 3437817 h 3437817"/>
                  <a:gd name="connsiteX71" fmla="*/ 1942364 w 4033253"/>
                  <a:gd name="connsiteY71" fmla="*/ 3437817 h 3437817"/>
                  <a:gd name="connsiteX72" fmla="*/ 2090889 w 4033253"/>
                  <a:gd name="connsiteY72" fmla="*/ 3437817 h 3437817"/>
                  <a:gd name="connsiteX73" fmla="*/ 3882505 w 4033253"/>
                  <a:gd name="connsiteY73" fmla="*/ 3437817 h 3437817"/>
                  <a:gd name="connsiteX74" fmla="*/ 4033253 w 4033253"/>
                  <a:gd name="connsiteY74" fmla="*/ 3287069 h 3437817"/>
                  <a:gd name="connsiteX75" fmla="*/ 4033253 w 4033253"/>
                  <a:gd name="connsiteY75" fmla="*/ 150748 h 3437817"/>
                  <a:gd name="connsiteX76" fmla="*/ 3882505 w 4033253"/>
                  <a:gd name="connsiteY76"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942364 w 4033253"/>
                  <a:gd name="connsiteY81" fmla="*/ 0 h 3437817"/>
                  <a:gd name="connsiteX82" fmla="*/ 150748 w 4033253"/>
                  <a:gd name="connsiteY82" fmla="*/ 0 h 3437817"/>
                  <a:gd name="connsiteX83" fmla="*/ 0 w 4033253"/>
                  <a:gd name="connsiteY83" fmla="*/ 150748 h 3437817"/>
                  <a:gd name="connsiteX84" fmla="*/ 0 w 4033253"/>
                  <a:gd name="connsiteY84" fmla="*/ 3287069 h 3437817"/>
                  <a:gd name="connsiteX85" fmla="*/ 150748 w 4033253"/>
                  <a:gd name="connsiteY85" fmla="*/ 3437817 h 3437817"/>
                  <a:gd name="connsiteX86" fmla="*/ 1942364 w 4033253"/>
                  <a:gd name="connsiteY86" fmla="*/ 3437817 h 3437817"/>
                  <a:gd name="connsiteX87" fmla="*/ 2090889 w 4033253"/>
                  <a:gd name="connsiteY87" fmla="*/ 3437817 h 3437817"/>
                  <a:gd name="connsiteX88" fmla="*/ 3882505 w 4033253"/>
                  <a:gd name="connsiteY88" fmla="*/ 3437817 h 3437817"/>
                  <a:gd name="connsiteX89" fmla="*/ 4033253 w 4033253"/>
                  <a:gd name="connsiteY89" fmla="*/ 3287069 h 3437817"/>
                  <a:gd name="connsiteX90" fmla="*/ 4033253 w 4033253"/>
                  <a:gd name="connsiteY90" fmla="*/ 150748 h 3437817"/>
                  <a:gd name="connsiteX91" fmla="*/ 3882505 w 4033253"/>
                  <a:gd name="connsiteY91"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50748 w 4033253"/>
                  <a:gd name="connsiteY81" fmla="*/ 0 h 3437817"/>
                  <a:gd name="connsiteX82" fmla="*/ 0 w 4033253"/>
                  <a:gd name="connsiteY82" fmla="*/ 150748 h 3437817"/>
                  <a:gd name="connsiteX83" fmla="*/ 0 w 4033253"/>
                  <a:gd name="connsiteY83" fmla="*/ 3287069 h 3437817"/>
                  <a:gd name="connsiteX84" fmla="*/ 150748 w 4033253"/>
                  <a:gd name="connsiteY84" fmla="*/ 3437817 h 3437817"/>
                  <a:gd name="connsiteX85" fmla="*/ 1942364 w 4033253"/>
                  <a:gd name="connsiteY85" fmla="*/ 3437817 h 3437817"/>
                  <a:gd name="connsiteX86" fmla="*/ 2090889 w 4033253"/>
                  <a:gd name="connsiteY86" fmla="*/ 3437817 h 3437817"/>
                  <a:gd name="connsiteX87" fmla="*/ 3882505 w 4033253"/>
                  <a:gd name="connsiteY87" fmla="*/ 3437817 h 3437817"/>
                  <a:gd name="connsiteX88" fmla="*/ 4033253 w 4033253"/>
                  <a:gd name="connsiteY88" fmla="*/ 3287069 h 3437817"/>
                  <a:gd name="connsiteX89" fmla="*/ 4033253 w 4033253"/>
                  <a:gd name="connsiteY89" fmla="*/ 150748 h 3437817"/>
                  <a:gd name="connsiteX90" fmla="*/ 3882505 w 4033253"/>
                  <a:gd name="connsiteY90"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50748 w 4033253"/>
                  <a:gd name="connsiteY81" fmla="*/ 0 h 3437817"/>
                  <a:gd name="connsiteX82" fmla="*/ 0 w 4033253"/>
                  <a:gd name="connsiteY82" fmla="*/ 150748 h 3437817"/>
                  <a:gd name="connsiteX83" fmla="*/ 0 w 4033253"/>
                  <a:gd name="connsiteY83" fmla="*/ 3287069 h 3437817"/>
                  <a:gd name="connsiteX84" fmla="*/ 150748 w 4033253"/>
                  <a:gd name="connsiteY84" fmla="*/ 3437817 h 3437817"/>
                  <a:gd name="connsiteX85" fmla="*/ 1942364 w 4033253"/>
                  <a:gd name="connsiteY85" fmla="*/ 3437817 h 3437817"/>
                  <a:gd name="connsiteX86" fmla="*/ 3882505 w 4033253"/>
                  <a:gd name="connsiteY86" fmla="*/ 3437817 h 3437817"/>
                  <a:gd name="connsiteX87" fmla="*/ 4033253 w 4033253"/>
                  <a:gd name="connsiteY87" fmla="*/ 3287069 h 3437817"/>
                  <a:gd name="connsiteX88" fmla="*/ 4033253 w 4033253"/>
                  <a:gd name="connsiteY88" fmla="*/ 150748 h 3437817"/>
                  <a:gd name="connsiteX89" fmla="*/ 3882505 w 4033253"/>
                  <a:gd name="connsiteY89"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50748 w 4033253"/>
                  <a:gd name="connsiteY81" fmla="*/ 0 h 3437817"/>
                  <a:gd name="connsiteX82" fmla="*/ 0 w 4033253"/>
                  <a:gd name="connsiteY82" fmla="*/ 150748 h 3437817"/>
                  <a:gd name="connsiteX83" fmla="*/ 0 w 4033253"/>
                  <a:gd name="connsiteY83" fmla="*/ 3287069 h 3437817"/>
                  <a:gd name="connsiteX84" fmla="*/ 150748 w 4033253"/>
                  <a:gd name="connsiteY84" fmla="*/ 3437817 h 3437817"/>
                  <a:gd name="connsiteX85" fmla="*/ 3882505 w 4033253"/>
                  <a:gd name="connsiteY85" fmla="*/ 3437817 h 3437817"/>
                  <a:gd name="connsiteX86" fmla="*/ 4033253 w 4033253"/>
                  <a:gd name="connsiteY86" fmla="*/ 3287069 h 3437817"/>
                  <a:gd name="connsiteX87" fmla="*/ 4033253 w 4033253"/>
                  <a:gd name="connsiteY87" fmla="*/ 150748 h 3437817"/>
                  <a:gd name="connsiteX88" fmla="*/ 3882505 w 4033253"/>
                  <a:gd name="connsiteY88" fmla="*/ 0 h 343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033253" h="3437817">
                    <a:moveTo>
                      <a:pt x="1049307" y="2694162"/>
                    </a:moveTo>
                    <a:lnTo>
                      <a:pt x="1049307" y="3125858"/>
                    </a:lnTo>
                    <a:lnTo>
                      <a:pt x="315107" y="3125858"/>
                    </a:lnTo>
                    <a:lnTo>
                      <a:pt x="315107" y="2694162"/>
                    </a:lnTo>
                    <a:lnTo>
                      <a:pt x="1049307" y="2694162"/>
                    </a:lnTo>
                    <a:close/>
                    <a:moveTo>
                      <a:pt x="3718146" y="2694162"/>
                    </a:moveTo>
                    <a:lnTo>
                      <a:pt x="3718146" y="3125858"/>
                    </a:lnTo>
                    <a:lnTo>
                      <a:pt x="2983946" y="3125858"/>
                    </a:lnTo>
                    <a:lnTo>
                      <a:pt x="2983946" y="2694162"/>
                    </a:lnTo>
                    <a:lnTo>
                      <a:pt x="3718146" y="2694162"/>
                    </a:lnTo>
                    <a:close/>
                    <a:moveTo>
                      <a:pt x="1941241" y="2694161"/>
                    </a:moveTo>
                    <a:lnTo>
                      <a:pt x="1941241" y="3125858"/>
                    </a:lnTo>
                    <a:lnTo>
                      <a:pt x="1207042" y="3125858"/>
                    </a:lnTo>
                    <a:lnTo>
                      <a:pt x="1207042" y="2694161"/>
                    </a:lnTo>
                    <a:lnTo>
                      <a:pt x="1941241" y="2694161"/>
                    </a:lnTo>
                    <a:close/>
                    <a:moveTo>
                      <a:pt x="2826211" y="2694161"/>
                    </a:moveTo>
                    <a:lnTo>
                      <a:pt x="2826211" y="3125858"/>
                    </a:lnTo>
                    <a:lnTo>
                      <a:pt x="2092012" y="3125858"/>
                    </a:lnTo>
                    <a:lnTo>
                      <a:pt x="2092012" y="2694161"/>
                    </a:lnTo>
                    <a:lnTo>
                      <a:pt x="2826211" y="2694161"/>
                    </a:lnTo>
                    <a:close/>
                    <a:moveTo>
                      <a:pt x="1049307" y="2098611"/>
                    </a:moveTo>
                    <a:lnTo>
                      <a:pt x="1049307" y="2530307"/>
                    </a:lnTo>
                    <a:lnTo>
                      <a:pt x="315107" y="2530307"/>
                    </a:lnTo>
                    <a:lnTo>
                      <a:pt x="315107" y="2098611"/>
                    </a:lnTo>
                    <a:lnTo>
                      <a:pt x="1049307" y="2098611"/>
                    </a:lnTo>
                    <a:close/>
                    <a:moveTo>
                      <a:pt x="3718146" y="2098611"/>
                    </a:moveTo>
                    <a:lnTo>
                      <a:pt x="3718146" y="2530307"/>
                    </a:lnTo>
                    <a:lnTo>
                      <a:pt x="2983946" y="2530307"/>
                    </a:lnTo>
                    <a:lnTo>
                      <a:pt x="2983946" y="2098611"/>
                    </a:lnTo>
                    <a:lnTo>
                      <a:pt x="3718146" y="2098611"/>
                    </a:lnTo>
                    <a:close/>
                    <a:moveTo>
                      <a:pt x="1941241" y="2098610"/>
                    </a:moveTo>
                    <a:lnTo>
                      <a:pt x="1941241" y="2530306"/>
                    </a:lnTo>
                    <a:lnTo>
                      <a:pt x="1207042" y="2530306"/>
                    </a:lnTo>
                    <a:lnTo>
                      <a:pt x="1207042" y="2098610"/>
                    </a:lnTo>
                    <a:lnTo>
                      <a:pt x="1941241" y="2098610"/>
                    </a:lnTo>
                    <a:close/>
                    <a:moveTo>
                      <a:pt x="2826211" y="2098610"/>
                    </a:moveTo>
                    <a:lnTo>
                      <a:pt x="2826211" y="2530306"/>
                    </a:lnTo>
                    <a:lnTo>
                      <a:pt x="2092012" y="2530306"/>
                    </a:lnTo>
                    <a:lnTo>
                      <a:pt x="2092012" y="2098610"/>
                    </a:lnTo>
                    <a:lnTo>
                      <a:pt x="2826211" y="2098610"/>
                    </a:lnTo>
                    <a:close/>
                    <a:moveTo>
                      <a:pt x="1049307" y="1503059"/>
                    </a:moveTo>
                    <a:lnTo>
                      <a:pt x="1049307" y="1934756"/>
                    </a:lnTo>
                    <a:lnTo>
                      <a:pt x="315107" y="1934756"/>
                    </a:lnTo>
                    <a:lnTo>
                      <a:pt x="315107" y="1503059"/>
                    </a:lnTo>
                    <a:lnTo>
                      <a:pt x="1049307" y="1503059"/>
                    </a:lnTo>
                    <a:close/>
                    <a:moveTo>
                      <a:pt x="3718146" y="1503059"/>
                    </a:moveTo>
                    <a:lnTo>
                      <a:pt x="3718146" y="1934756"/>
                    </a:lnTo>
                    <a:lnTo>
                      <a:pt x="2983946" y="1934756"/>
                    </a:lnTo>
                    <a:lnTo>
                      <a:pt x="2983946" y="1503059"/>
                    </a:lnTo>
                    <a:lnTo>
                      <a:pt x="3718146" y="1503059"/>
                    </a:lnTo>
                    <a:close/>
                    <a:moveTo>
                      <a:pt x="1941241" y="1503058"/>
                    </a:moveTo>
                    <a:lnTo>
                      <a:pt x="1941241" y="1934755"/>
                    </a:lnTo>
                    <a:lnTo>
                      <a:pt x="1207042" y="1934755"/>
                    </a:lnTo>
                    <a:lnTo>
                      <a:pt x="1207042" y="1503058"/>
                    </a:lnTo>
                    <a:lnTo>
                      <a:pt x="1941241" y="1503058"/>
                    </a:lnTo>
                    <a:close/>
                    <a:moveTo>
                      <a:pt x="2826211" y="1503058"/>
                    </a:moveTo>
                    <a:lnTo>
                      <a:pt x="2826211" y="1934755"/>
                    </a:lnTo>
                    <a:lnTo>
                      <a:pt x="2092012" y="1934755"/>
                    </a:lnTo>
                    <a:lnTo>
                      <a:pt x="2092012" y="1503058"/>
                    </a:lnTo>
                    <a:lnTo>
                      <a:pt x="2826211" y="1503058"/>
                    </a:lnTo>
                    <a:close/>
                    <a:moveTo>
                      <a:pt x="1049307" y="907508"/>
                    </a:moveTo>
                    <a:lnTo>
                      <a:pt x="1049307" y="1339204"/>
                    </a:lnTo>
                    <a:lnTo>
                      <a:pt x="315107" y="1339204"/>
                    </a:lnTo>
                    <a:lnTo>
                      <a:pt x="315107" y="907508"/>
                    </a:lnTo>
                    <a:lnTo>
                      <a:pt x="1049307" y="907508"/>
                    </a:lnTo>
                    <a:close/>
                    <a:moveTo>
                      <a:pt x="3718146" y="907508"/>
                    </a:moveTo>
                    <a:lnTo>
                      <a:pt x="3718146" y="1339204"/>
                    </a:lnTo>
                    <a:lnTo>
                      <a:pt x="2983946" y="1339204"/>
                    </a:lnTo>
                    <a:lnTo>
                      <a:pt x="2983946" y="907508"/>
                    </a:lnTo>
                    <a:lnTo>
                      <a:pt x="3718146" y="907508"/>
                    </a:lnTo>
                    <a:close/>
                    <a:moveTo>
                      <a:pt x="1941241" y="907507"/>
                    </a:moveTo>
                    <a:lnTo>
                      <a:pt x="1941241" y="1339203"/>
                    </a:lnTo>
                    <a:lnTo>
                      <a:pt x="1207042" y="1339203"/>
                    </a:lnTo>
                    <a:lnTo>
                      <a:pt x="1207042" y="907507"/>
                    </a:lnTo>
                    <a:lnTo>
                      <a:pt x="1941241" y="907507"/>
                    </a:lnTo>
                    <a:close/>
                    <a:moveTo>
                      <a:pt x="2826211" y="907507"/>
                    </a:moveTo>
                    <a:lnTo>
                      <a:pt x="2826211" y="1339203"/>
                    </a:lnTo>
                    <a:lnTo>
                      <a:pt x="2092012" y="1339203"/>
                    </a:lnTo>
                    <a:lnTo>
                      <a:pt x="2092012" y="907507"/>
                    </a:lnTo>
                    <a:lnTo>
                      <a:pt x="2826211" y="907507"/>
                    </a:lnTo>
                    <a:close/>
                    <a:moveTo>
                      <a:pt x="3882505" y="0"/>
                    </a:moveTo>
                    <a:lnTo>
                      <a:pt x="150748" y="0"/>
                    </a:lnTo>
                    <a:cubicBezTo>
                      <a:pt x="67493" y="0"/>
                      <a:pt x="0" y="67493"/>
                      <a:pt x="0" y="150748"/>
                    </a:cubicBezTo>
                    <a:lnTo>
                      <a:pt x="0" y="3287069"/>
                    </a:lnTo>
                    <a:cubicBezTo>
                      <a:pt x="0" y="3370325"/>
                      <a:pt x="67493" y="3437817"/>
                      <a:pt x="150748" y="3437817"/>
                    </a:cubicBezTo>
                    <a:lnTo>
                      <a:pt x="3882505" y="3437817"/>
                    </a:lnTo>
                    <a:cubicBezTo>
                      <a:pt x="3965760" y="3437817"/>
                      <a:pt x="4033253" y="3370325"/>
                      <a:pt x="4033253" y="3287069"/>
                    </a:cubicBezTo>
                    <a:lnTo>
                      <a:pt x="4033253" y="150748"/>
                    </a:lnTo>
                    <a:cubicBezTo>
                      <a:pt x="4033253" y="67493"/>
                      <a:pt x="3965760" y="0"/>
                      <a:pt x="388250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21" name="Group 20"/>
            <p:cNvGrpSpPr/>
            <p:nvPr/>
          </p:nvGrpSpPr>
          <p:grpSpPr>
            <a:xfrm>
              <a:off x="5181226" y="3374305"/>
              <a:ext cx="968986" cy="968986"/>
              <a:chOff x="12937345" y="2176842"/>
              <a:chExt cx="968986" cy="968986"/>
            </a:xfrm>
          </p:grpSpPr>
          <p:sp>
            <p:nvSpPr>
              <p:cNvPr id="53" name="Rounded Rectangle 52"/>
              <p:cNvSpPr/>
              <p:nvPr/>
            </p:nvSpPr>
            <p:spPr bwMode="auto">
              <a:xfrm>
                <a:off x="12937345" y="2176842"/>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Freeform 98"/>
              <p:cNvSpPr>
                <a:spLocks noChangeAspect="1"/>
              </p:cNvSpPr>
              <p:nvPr/>
            </p:nvSpPr>
            <p:spPr bwMode="black">
              <a:xfrm>
                <a:off x="13167208" y="2447653"/>
                <a:ext cx="509260" cy="427364"/>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 name="connsiteX0" fmla="*/ 6526 w 7081"/>
                  <a:gd name="connsiteY0" fmla="*/ 858 h 9747"/>
                  <a:gd name="connsiteX1" fmla="*/ 4026 w 7081"/>
                  <a:gd name="connsiteY1" fmla="*/ 1228 h 9747"/>
                  <a:gd name="connsiteX2" fmla="*/ 5048 w 7081"/>
                  <a:gd name="connsiteY2" fmla="*/ 4191 h 9747"/>
                  <a:gd name="connsiteX3" fmla="*/ 3571 w 7081"/>
                  <a:gd name="connsiteY3" fmla="*/ 6228 h 9747"/>
                  <a:gd name="connsiteX4" fmla="*/ 4026 w 7081"/>
                  <a:gd name="connsiteY4" fmla="*/ 8636 h 9747"/>
                  <a:gd name="connsiteX5" fmla="*/ 2435 w 7081"/>
                  <a:gd name="connsiteY5" fmla="*/ 6228 h 9747"/>
                  <a:gd name="connsiteX6" fmla="*/ 3912 w 7081"/>
                  <a:gd name="connsiteY6" fmla="*/ 4191 h 9747"/>
                  <a:gd name="connsiteX7" fmla="*/ 2776 w 7081"/>
                  <a:gd name="connsiteY7" fmla="*/ 673 h 9747"/>
                  <a:gd name="connsiteX8" fmla="*/ 503 w 7081"/>
                  <a:gd name="connsiteY8" fmla="*/ 858 h 9747"/>
                  <a:gd name="connsiteX9" fmla="*/ 3571 w 7081"/>
                  <a:gd name="connsiteY9" fmla="*/ 9747 h 9747"/>
                  <a:gd name="connsiteX10" fmla="*/ 3571 w 7081"/>
                  <a:gd name="connsiteY10" fmla="*/ 9747 h 9747"/>
                  <a:gd name="connsiteX11" fmla="*/ 3571 w 7081"/>
                  <a:gd name="connsiteY11" fmla="*/ 9747 h 9747"/>
                  <a:gd name="connsiteX12" fmla="*/ 3571 w 7081"/>
                  <a:gd name="connsiteY12" fmla="*/ 9747 h 9747"/>
                  <a:gd name="connsiteX13" fmla="*/ 3571 w 7081"/>
                  <a:gd name="connsiteY13" fmla="*/ 9747 h 9747"/>
                  <a:gd name="connsiteX14" fmla="*/ 6526 w 7081"/>
                  <a:gd name="connsiteY14" fmla="*/ 858 h 9747"/>
                  <a:gd name="connsiteX0" fmla="*/ 9216 w 9999"/>
                  <a:gd name="connsiteY0" fmla="*/ 880 h 10000"/>
                  <a:gd name="connsiteX1" fmla="*/ 5686 w 9999"/>
                  <a:gd name="connsiteY1" fmla="*/ 1260 h 10000"/>
                  <a:gd name="connsiteX2" fmla="*/ 7129 w 9999"/>
                  <a:gd name="connsiteY2" fmla="*/ 4300 h 10000"/>
                  <a:gd name="connsiteX3" fmla="*/ 5043 w 9999"/>
                  <a:gd name="connsiteY3" fmla="*/ 6390 h 10000"/>
                  <a:gd name="connsiteX4" fmla="*/ 5686 w 9999"/>
                  <a:gd name="connsiteY4" fmla="*/ 8860 h 10000"/>
                  <a:gd name="connsiteX5" fmla="*/ 3439 w 9999"/>
                  <a:gd name="connsiteY5" fmla="*/ 6390 h 10000"/>
                  <a:gd name="connsiteX6" fmla="*/ 5525 w 9999"/>
                  <a:gd name="connsiteY6" fmla="*/ 4300 h 10000"/>
                  <a:gd name="connsiteX7" fmla="*/ 3920 w 9999"/>
                  <a:gd name="connsiteY7" fmla="*/ 690 h 10000"/>
                  <a:gd name="connsiteX8" fmla="*/ 710 w 9999"/>
                  <a:gd name="connsiteY8" fmla="*/ 880 h 10000"/>
                  <a:gd name="connsiteX9" fmla="*/ 5043 w 9999"/>
                  <a:gd name="connsiteY9" fmla="*/ 10000 h 10000"/>
                  <a:gd name="connsiteX10" fmla="*/ 5043 w 9999"/>
                  <a:gd name="connsiteY10" fmla="*/ 10000 h 10000"/>
                  <a:gd name="connsiteX11" fmla="*/ 5043 w 9999"/>
                  <a:gd name="connsiteY11" fmla="*/ 10000 h 10000"/>
                  <a:gd name="connsiteX12" fmla="*/ 5043 w 9999"/>
                  <a:gd name="connsiteY12" fmla="*/ 10000 h 10000"/>
                  <a:gd name="connsiteX13" fmla="*/ 5043 w 9999"/>
                  <a:gd name="connsiteY13" fmla="*/ 10000 h 10000"/>
                  <a:gd name="connsiteX14" fmla="*/ 9216 w 9999"/>
                  <a:gd name="connsiteY14" fmla="*/ 8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99" h="10000">
                    <a:moveTo>
                      <a:pt x="9216" y="880"/>
                    </a:moveTo>
                    <a:cubicBezTo>
                      <a:pt x="8413" y="-260"/>
                      <a:pt x="6808" y="-70"/>
                      <a:pt x="5686" y="1260"/>
                    </a:cubicBezTo>
                    <a:lnTo>
                      <a:pt x="7129" y="4300"/>
                    </a:lnTo>
                    <a:lnTo>
                      <a:pt x="5043" y="6390"/>
                    </a:lnTo>
                    <a:lnTo>
                      <a:pt x="5686" y="8860"/>
                    </a:lnTo>
                    <a:lnTo>
                      <a:pt x="3439" y="6390"/>
                    </a:lnTo>
                    <a:lnTo>
                      <a:pt x="5525" y="4300"/>
                    </a:lnTo>
                    <a:lnTo>
                      <a:pt x="3920" y="690"/>
                    </a:lnTo>
                    <a:cubicBezTo>
                      <a:pt x="2635" y="-260"/>
                      <a:pt x="1512" y="-260"/>
                      <a:pt x="710" y="880"/>
                    </a:cubicBezTo>
                    <a:cubicBezTo>
                      <a:pt x="-2018" y="4300"/>
                      <a:pt x="3920" y="9430"/>
                      <a:pt x="5043" y="10000"/>
                    </a:cubicBezTo>
                    <a:lnTo>
                      <a:pt x="5043" y="10000"/>
                    </a:lnTo>
                    <a:lnTo>
                      <a:pt x="5043" y="10000"/>
                    </a:lnTo>
                    <a:lnTo>
                      <a:pt x="5043" y="10000"/>
                    </a:lnTo>
                    <a:lnTo>
                      <a:pt x="5043" y="10000"/>
                    </a:lnTo>
                    <a:cubicBezTo>
                      <a:pt x="6166" y="9430"/>
                      <a:pt x="12104" y="4300"/>
                      <a:pt x="9216" y="880"/>
                    </a:cubicBezTo>
                  </a:path>
                </a:pathLst>
              </a:custGeom>
              <a:solidFill>
                <a:schemeClr val="bg1"/>
              </a:solidFill>
              <a:ln>
                <a:noFill/>
              </a:ln>
            </p:spPr>
            <p:txBody>
              <a:bodyPr vert="horz" wrap="square" lIns="91431" tIns="45715" rIns="91431" bIns="45715" numCol="1" anchor="t" anchorCtr="0" compatLnSpc="1">
                <a:prstTxWarp prst="textNoShape">
                  <a:avLst/>
                </a:prstTxWarp>
              </a:bodyPr>
              <a:lstStyle/>
              <a:p>
                <a:pPr defTabSz="914192">
                  <a:defRPr/>
                </a:pPr>
                <a:endParaRPr lang="en-US" sz="1765" kern="0" dirty="0">
                  <a:solidFill>
                    <a:srgbClr val="000000"/>
                  </a:solidFill>
                  <a:latin typeface="Segoe UI Light"/>
                </a:endParaRPr>
              </a:p>
            </p:txBody>
          </p:sp>
        </p:grpSp>
        <p:grpSp>
          <p:nvGrpSpPr>
            <p:cNvPr id="22" name="Group 21"/>
            <p:cNvGrpSpPr/>
            <p:nvPr/>
          </p:nvGrpSpPr>
          <p:grpSpPr>
            <a:xfrm>
              <a:off x="6487848" y="3374305"/>
              <a:ext cx="968986" cy="968986"/>
              <a:chOff x="11560848" y="516220"/>
              <a:chExt cx="968986" cy="968986"/>
            </a:xfrm>
          </p:grpSpPr>
          <p:sp>
            <p:nvSpPr>
              <p:cNvPr id="48" name="Rounded Rectangle 47"/>
              <p:cNvSpPr/>
              <p:nvPr/>
            </p:nvSpPr>
            <p:spPr bwMode="auto">
              <a:xfrm>
                <a:off x="11560848" y="516220"/>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9" name="Group 48"/>
              <p:cNvGrpSpPr>
                <a:grpSpLocks noChangeAspect="1"/>
              </p:cNvGrpSpPr>
              <p:nvPr/>
            </p:nvGrpSpPr>
            <p:grpSpPr>
              <a:xfrm>
                <a:off x="11771548" y="755124"/>
                <a:ext cx="466776" cy="483444"/>
                <a:chOff x="3807371" y="2914650"/>
                <a:chExt cx="637629" cy="660397"/>
              </a:xfrm>
              <a:solidFill>
                <a:schemeClr val="bg1"/>
              </a:solidFill>
            </p:grpSpPr>
            <p:sp>
              <p:nvSpPr>
                <p:cNvPr id="50" name="Oval 49"/>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kern="0" dirty="0">
                    <a:solidFill>
                      <a:prstClr val="white"/>
                    </a:solidFill>
                    <a:latin typeface="Segoe UI Light"/>
                  </a:endParaRPr>
                </a:p>
              </p:txBody>
            </p:sp>
            <p:sp>
              <p:nvSpPr>
                <p:cNvPr id="51" name="Freeform 50"/>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kern="0" dirty="0">
                    <a:solidFill>
                      <a:prstClr val="white"/>
                    </a:solidFill>
                    <a:latin typeface="Segoe UI Light"/>
                  </a:endParaRPr>
                </a:p>
              </p:txBody>
            </p:sp>
            <p:sp>
              <p:nvSpPr>
                <p:cNvPr id="52" name="Freeform 51"/>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kern="0" dirty="0">
                    <a:solidFill>
                      <a:prstClr val="white"/>
                    </a:solidFill>
                    <a:latin typeface="Segoe UI Light"/>
                  </a:endParaRPr>
                </a:p>
              </p:txBody>
            </p:sp>
          </p:grpSp>
        </p:grpSp>
        <p:grpSp>
          <p:nvGrpSpPr>
            <p:cNvPr id="23" name="Group 22"/>
            <p:cNvGrpSpPr/>
            <p:nvPr/>
          </p:nvGrpSpPr>
          <p:grpSpPr>
            <a:xfrm>
              <a:off x="7794469" y="3374305"/>
              <a:ext cx="968986" cy="968986"/>
              <a:chOff x="11560848" y="2176842"/>
              <a:chExt cx="968986" cy="968986"/>
            </a:xfrm>
          </p:grpSpPr>
          <p:sp>
            <p:nvSpPr>
              <p:cNvPr id="42" name="Rounded Rectangle 41"/>
              <p:cNvSpPr/>
              <p:nvPr/>
            </p:nvSpPr>
            <p:spPr bwMode="auto">
              <a:xfrm>
                <a:off x="11560848" y="2176842"/>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43" name="Group 42"/>
              <p:cNvGrpSpPr/>
              <p:nvPr/>
            </p:nvGrpSpPr>
            <p:grpSpPr>
              <a:xfrm>
                <a:off x="11775227" y="2319976"/>
                <a:ext cx="540229" cy="655510"/>
                <a:chOff x="11775227" y="2319976"/>
                <a:chExt cx="540229" cy="655510"/>
              </a:xfrm>
            </p:grpSpPr>
            <p:grpSp>
              <p:nvGrpSpPr>
                <p:cNvPr id="44" name="Group 43"/>
                <p:cNvGrpSpPr/>
                <p:nvPr/>
              </p:nvGrpSpPr>
              <p:grpSpPr>
                <a:xfrm>
                  <a:off x="11775227" y="2475377"/>
                  <a:ext cx="540229" cy="500109"/>
                  <a:chOff x="11804659" y="2475377"/>
                  <a:chExt cx="540229" cy="500109"/>
                </a:xfrm>
              </p:grpSpPr>
              <p:sp>
                <p:nvSpPr>
                  <p:cNvPr id="46" name="Freeform 45"/>
                  <p:cNvSpPr/>
                  <p:nvPr/>
                </p:nvSpPr>
                <p:spPr bwMode="auto">
                  <a:xfrm>
                    <a:off x="11804659" y="2475377"/>
                    <a:ext cx="196226" cy="500109"/>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7" name="Freeform 46"/>
                  <p:cNvSpPr/>
                  <p:nvPr/>
                </p:nvSpPr>
                <p:spPr bwMode="auto">
                  <a:xfrm>
                    <a:off x="12148662" y="2475377"/>
                    <a:ext cx="196226" cy="500109"/>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45" name="Rectangle 92166"/>
                <p:cNvSpPr/>
                <p:nvPr/>
              </p:nvSpPr>
              <p:spPr bwMode="auto">
                <a:xfrm flipV="1">
                  <a:off x="11978676" y="2319976"/>
                  <a:ext cx="133330" cy="155401"/>
                </a:xfrm>
                <a:custGeom>
                  <a:avLst/>
                  <a:gdLst/>
                  <a:ahLst/>
                  <a:cxnLst/>
                  <a:rect l="l" t="t" r="r" b="b"/>
                  <a:pathLst>
                    <a:path w="822103" h="1128292">
                      <a:moveTo>
                        <a:pt x="698119" y="563492"/>
                      </a:moveTo>
                      <a:lnTo>
                        <a:pt x="370918" y="284334"/>
                      </a:lnTo>
                      <a:lnTo>
                        <a:pt x="280941" y="205737"/>
                      </a:lnTo>
                      <a:lnTo>
                        <a:pt x="128851" y="379847"/>
                      </a:lnTo>
                      <a:lnTo>
                        <a:pt x="56929" y="317022"/>
                      </a:lnTo>
                      <a:lnTo>
                        <a:pt x="264169" y="79779"/>
                      </a:lnTo>
                      <a:cubicBezTo>
                        <a:pt x="269372" y="74505"/>
                        <a:pt x="274695" y="68970"/>
                        <a:pt x="280207" y="63224"/>
                      </a:cubicBezTo>
                      <a:lnTo>
                        <a:pt x="765173" y="487802"/>
                      </a:lnTo>
                      <a:lnTo>
                        <a:pt x="702684" y="559339"/>
                      </a:lnTo>
                      <a:close/>
                      <a:moveTo>
                        <a:pt x="574455" y="1110341"/>
                      </a:moveTo>
                      <a:lnTo>
                        <a:pt x="574455" y="823073"/>
                      </a:lnTo>
                      <a:lnTo>
                        <a:pt x="803055" y="823073"/>
                      </a:lnTo>
                      <a:close/>
                      <a:moveTo>
                        <a:pt x="0" y="1128292"/>
                      </a:moveTo>
                      <a:lnTo>
                        <a:pt x="593503" y="1128292"/>
                      </a:lnTo>
                      <a:lnTo>
                        <a:pt x="822103" y="841025"/>
                      </a:lnTo>
                      <a:lnTo>
                        <a:pt x="822103" y="0"/>
                      </a:lnTo>
                      <a:lnTo>
                        <a:pt x="0" y="0"/>
                      </a:lnTo>
                      <a:close/>
                    </a:path>
                  </a:pathLst>
                </a:custGeom>
                <a:solidFill>
                  <a:schemeClr val="bg1"/>
                </a:solidFill>
                <a:ln w="19050" cap="flat" cmpd="sng" algn="ctr">
                  <a:noFill/>
                  <a:prstDash val="solid"/>
                </a:ln>
                <a:effectLst/>
              </p:spPr>
              <p:txBody>
                <a:bodyPr rtlCol="0" anchor="ctr"/>
                <a:lstStyle/>
                <a:p>
                  <a:pPr algn="ctr" defTabSz="890546">
                    <a:defRPr/>
                  </a:pPr>
                  <a:endParaRPr lang="en-US" sz="1753" kern="0" dirty="0">
                    <a:ln>
                      <a:solidFill>
                        <a:srgbClr val="FFFFFF">
                          <a:alpha val="0"/>
                        </a:srgbClr>
                      </a:solidFill>
                    </a:ln>
                    <a:solidFill>
                      <a:srgbClr val="FFFFFF"/>
                    </a:solidFill>
                    <a:latin typeface="Segoe UI Light"/>
                  </a:endParaRPr>
                </a:p>
              </p:txBody>
            </p:sp>
          </p:grpSp>
        </p:grpSp>
        <p:grpSp>
          <p:nvGrpSpPr>
            <p:cNvPr id="24" name="Group 23"/>
            <p:cNvGrpSpPr/>
            <p:nvPr/>
          </p:nvGrpSpPr>
          <p:grpSpPr>
            <a:xfrm>
              <a:off x="3874604" y="4640196"/>
              <a:ext cx="968986" cy="968986"/>
              <a:chOff x="6405264" y="5493227"/>
              <a:chExt cx="968986" cy="968986"/>
            </a:xfrm>
          </p:grpSpPr>
          <p:sp>
            <p:nvSpPr>
              <p:cNvPr id="40" name="Rounded Rectangle 39"/>
              <p:cNvSpPr/>
              <p:nvPr/>
            </p:nvSpPr>
            <p:spPr bwMode="auto">
              <a:xfrm>
                <a:off x="6405264" y="5493227"/>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Freeform 6"/>
              <p:cNvSpPr>
                <a:spLocks/>
              </p:cNvSpPr>
              <p:nvPr/>
            </p:nvSpPr>
            <p:spPr bwMode="auto">
              <a:xfrm>
                <a:off x="6578944" y="5752011"/>
                <a:ext cx="621626" cy="538210"/>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Light"/>
                </a:endParaRPr>
              </a:p>
            </p:txBody>
          </p:sp>
        </p:grpSp>
        <p:grpSp>
          <p:nvGrpSpPr>
            <p:cNvPr id="25" name="Group 24"/>
            <p:cNvGrpSpPr/>
            <p:nvPr/>
          </p:nvGrpSpPr>
          <p:grpSpPr>
            <a:xfrm>
              <a:off x="5181226" y="4640196"/>
              <a:ext cx="968986" cy="968986"/>
              <a:chOff x="11560848" y="3832605"/>
              <a:chExt cx="968986" cy="968986"/>
            </a:xfrm>
          </p:grpSpPr>
          <p:sp>
            <p:nvSpPr>
              <p:cNvPr id="38" name="Rounded Rectangle 37"/>
              <p:cNvSpPr/>
              <p:nvPr/>
            </p:nvSpPr>
            <p:spPr bwMode="auto">
              <a:xfrm>
                <a:off x="11560848"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9" name="Freeform 95"/>
              <p:cNvSpPr>
                <a:spLocks/>
              </p:cNvSpPr>
              <p:nvPr/>
            </p:nvSpPr>
            <p:spPr bwMode="black">
              <a:xfrm flipH="1">
                <a:off x="11829013" y="4100828"/>
                <a:ext cx="432656" cy="432540"/>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bg1"/>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dirty="0">
                  <a:solidFill>
                    <a:srgbClr val="FFFFFF"/>
                  </a:solidFill>
                  <a:latin typeface="Segoe UI Light"/>
                </a:endParaRPr>
              </a:p>
            </p:txBody>
          </p:sp>
        </p:grpSp>
        <p:grpSp>
          <p:nvGrpSpPr>
            <p:cNvPr id="26" name="Group 25"/>
            <p:cNvGrpSpPr/>
            <p:nvPr/>
          </p:nvGrpSpPr>
          <p:grpSpPr>
            <a:xfrm>
              <a:off x="6487848" y="4640196"/>
              <a:ext cx="968986" cy="968986"/>
              <a:chOff x="1226166" y="3832605"/>
              <a:chExt cx="968986" cy="968986"/>
            </a:xfrm>
          </p:grpSpPr>
          <p:sp>
            <p:nvSpPr>
              <p:cNvPr id="36" name="Rounded Rectangle 35"/>
              <p:cNvSpPr/>
              <p:nvPr/>
            </p:nvSpPr>
            <p:spPr bwMode="auto">
              <a:xfrm>
                <a:off x="1226166"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7" name="TextBox 36"/>
              <p:cNvSpPr txBox="1"/>
              <p:nvPr/>
            </p:nvSpPr>
            <p:spPr>
              <a:xfrm>
                <a:off x="1468971" y="4067629"/>
                <a:ext cx="483376" cy="483376"/>
              </a:xfrm>
              <a:custGeom>
                <a:avLst/>
                <a:gdLst>
                  <a:gd name="connsiteX0" fmla="*/ 379380 w 868402"/>
                  <a:gd name="connsiteY0" fmla="*/ 342204 h 868402"/>
                  <a:gd name="connsiteX1" fmla="*/ 379380 w 868402"/>
                  <a:gd name="connsiteY1" fmla="*/ 693058 h 868402"/>
                  <a:gd name="connsiteX2" fmla="*/ 487652 w 868402"/>
                  <a:gd name="connsiteY2" fmla="*/ 693058 h 868402"/>
                  <a:gd name="connsiteX3" fmla="*/ 487652 w 868402"/>
                  <a:gd name="connsiteY3" fmla="*/ 342204 h 868402"/>
                  <a:gd name="connsiteX4" fmla="*/ 434202 w 868402"/>
                  <a:gd name="connsiteY4" fmla="*/ 175344 h 868402"/>
                  <a:gd name="connsiteX5" fmla="*/ 389317 w 868402"/>
                  <a:gd name="connsiteY5" fmla="*/ 190762 h 868402"/>
                  <a:gd name="connsiteX6" fmla="*/ 371843 w 868402"/>
                  <a:gd name="connsiteY6" fmla="*/ 230507 h 868402"/>
                  <a:gd name="connsiteX7" fmla="*/ 389317 w 868402"/>
                  <a:gd name="connsiteY7" fmla="*/ 270424 h 868402"/>
                  <a:gd name="connsiteX8" fmla="*/ 434202 w 868402"/>
                  <a:gd name="connsiteY8" fmla="*/ 286699 h 868402"/>
                  <a:gd name="connsiteX9" fmla="*/ 479258 w 868402"/>
                  <a:gd name="connsiteY9" fmla="*/ 270938 h 868402"/>
                  <a:gd name="connsiteX10" fmla="*/ 496559 w 868402"/>
                  <a:gd name="connsiteY10" fmla="*/ 230507 h 868402"/>
                  <a:gd name="connsiteX11" fmla="*/ 479258 w 868402"/>
                  <a:gd name="connsiteY11" fmla="*/ 190762 h 868402"/>
                  <a:gd name="connsiteX12" fmla="*/ 434202 w 868402"/>
                  <a:gd name="connsiteY12" fmla="*/ 175344 h 868402"/>
                  <a:gd name="connsiteX13" fmla="*/ 434201 w 868402"/>
                  <a:gd name="connsiteY13" fmla="*/ 0 h 868402"/>
                  <a:gd name="connsiteX14" fmla="*/ 868402 w 868402"/>
                  <a:gd name="connsiteY14" fmla="*/ 434201 h 868402"/>
                  <a:gd name="connsiteX15" fmla="*/ 434201 w 868402"/>
                  <a:gd name="connsiteY15" fmla="*/ 868402 h 868402"/>
                  <a:gd name="connsiteX16" fmla="*/ 0 w 868402"/>
                  <a:gd name="connsiteY16" fmla="*/ 434201 h 868402"/>
                  <a:gd name="connsiteX17" fmla="*/ 434201 w 868402"/>
                  <a:gd name="connsiteY17" fmla="*/ 0 h 8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8402" h="868402">
                    <a:moveTo>
                      <a:pt x="379380" y="342204"/>
                    </a:moveTo>
                    <a:lnTo>
                      <a:pt x="379380" y="693058"/>
                    </a:lnTo>
                    <a:lnTo>
                      <a:pt x="487652" y="693058"/>
                    </a:lnTo>
                    <a:lnTo>
                      <a:pt x="487652" y="342204"/>
                    </a:lnTo>
                    <a:close/>
                    <a:moveTo>
                      <a:pt x="434202" y="175344"/>
                    </a:moveTo>
                    <a:cubicBezTo>
                      <a:pt x="415927" y="175344"/>
                      <a:pt x="400966" y="180482"/>
                      <a:pt x="389317" y="190762"/>
                    </a:cubicBezTo>
                    <a:cubicBezTo>
                      <a:pt x="377668" y="201041"/>
                      <a:pt x="371843" y="214290"/>
                      <a:pt x="371843" y="230507"/>
                    </a:cubicBezTo>
                    <a:cubicBezTo>
                      <a:pt x="371843" y="246268"/>
                      <a:pt x="377668" y="259574"/>
                      <a:pt x="389317" y="270424"/>
                    </a:cubicBezTo>
                    <a:cubicBezTo>
                      <a:pt x="400966" y="281272"/>
                      <a:pt x="415927" y="286699"/>
                      <a:pt x="434202" y="286699"/>
                    </a:cubicBezTo>
                    <a:cubicBezTo>
                      <a:pt x="452703" y="286699"/>
                      <a:pt x="467722" y="281445"/>
                      <a:pt x="479258" y="270938"/>
                    </a:cubicBezTo>
                    <a:cubicBezTo>
                      <a:pt x="490792" y="260431"/>
                      <a:pt x="496559" y="246954"/>
                      <a:pt x="496559" y="230507"/>
                    </a:cubicBezTo>
                    <a:cubicBezTo>
                      <a:pt x="496559" y="214290"/>
                      <a:pt x="490792" y="201041"/>
                      <a:pt x="479258" y="190762"/>
                    </a:cubicBezTo>
                    <a:cubicBezTo>
                      <a:pt x="467722" y="180482"/>
                      <a:pt x="452703" y="175344"/>
                      <a:pt x="434202" y="175344"/>
                    </a:cubicBezTo>
                    <a:close/>
                    <a:moveTo>
                      <a:pt x="434201" y="0"/>
                    </a:moveTo>
                    <a:cubicBezTo>
                      <a:pt x="674004" y="0"/>
                      <a:pt x="868402" y="194398"/>
                      <a:pt x="868402" y="434201"/>
                    </a:cubicBezTo>
                    <a:cubicBezTo>
                      <a:pt x="868402" y="674004"/>
                      <a:pt x="674004" y="868402"/>
                      <a:pt x="434201" y="868402"/>
                    </a:cubicBezTo>
                    <a:cubicBezTo>
                      <a:pt x="194398" y="868402"/>
                      <a:pt x="0" y="674004"/>
                      <a:pt x="0" y="434201"/>
                    </a:cubicBezTo>
                    <a:cubicBezTo>
                      <a:pt x="0" y="194398"/>
                      <a:pt x="194398" y="0"/>
                      <a:pt x="434201" y="0"/>
                    </a:cubicBezTo>
                    <a:close/>
                  </a:path>
                </a:pathLst>
              </a:custGeom>
              <a:solidFill>
                <a:schemeClr val="bg1"/>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5">
                  <a:lnSpc>
                    <a:spcPct val="90000"/>
                  </a:lnSpc>
                  <a:spcAft>
                    <a:spcPts val="600"/>
                  </a:spcAft>
                  <a:defRPr/>
                </a:pPr>
                <a:endParaRPr lang="en-US" sz="2400" b="1" kern="0" dirty="0">
                  <a:gradFill>
                    <a:gsLst>
                      <a:gs pos="2917">
                        <a:srgbClr val="505050"/>
                      </a:gs>
                      <a:gs pos="30000">
                        <a:srgbClr val="505050"/>
                      </a:gs>
                    </a:gsLst>
                    <a:lin ang="5400000" scaled="0"/>
                  </a:gradFill>
                  <a:latin typeface="Segoe UI Light"/>
                </a:endParaRPr>
              </a:p>
            </p:txBody>
          </p:sp>
        </p:grpSp>
        <p:grpSp>
          <p:nvGrpSpPr>
            <p:cNvPr id="27" name="Group 26"/>
            <p:cNvGrpSpPr/>
            <p:nvPr/>
          </p:nvGrpSpPr>
          <p:grpSpPr>
            <a:xfrm>
              <a:off x="7794469" y="4640196"/>
              <a:ext cx="968986" cy="968986"/>
              <a:chOff x="11560848" y="5493227"/>
              <a:chExt cx="968986" cy="968986"/>
            </a:xfrm>
          </p:grpSpPr>
          <p:sp>
            <p:nvSpPr>
              <p:cNvPr id="28" name="Rounded Rectangle 27"/>
              <p:cNvSpPr/>
              <p:nvPr/>
            </p:nvSpPr>
            <p:spPr bwMode="auto">
              <a:xfrm>
                <a:off x="11560848" y="5493227"/>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9" name="Group 28"/>
              <p:cNvGrpSpPr/>
              <p:nvPr/>
            </p:nvGrpSpPr>
            <p:grpSpPr>
              <a:xfrm flipH="1">
                <a:off x="11804659" y="5718469"/>
                <a:ext cx="537456" cy="525642"/>
                <a:chOff x="6490679" y="5892812"/>
                <a:chExt cx="466501" cy="456247"/>
              </a:xfrm>
              <a:solidFill>
                <a:schemeClr val="bg1"/>
              </a:solidFill>
            </p:grpSpPr>
            <p:sp>
              <p:nvSpPr>
                <p:cNvPr id="30" name="Freeform 1168"/>
                <p:cNvSpPr>
                  <a:spLocks noEditPoints="1"/>
                </p:cNvSpPr>
                <p:nvPr/>
              </p:nvSpPr>
              <p:spPr bwMode="auto">
                <a:xfrm>
                  <a:off x="6490679" y="5892812"/>
                  <a:ext cx="451626" cy="451626"/>
                </a:xfrm>
                <a:custGeom>
                  <a:avLst/>
                  <a:gdLst>
                    <a:gd name="T0" fmla="*/ 188 w 194"/>
                    <a:gd name="T1" fmla="*/ 26 h 194"/>
                    <a:gd name="T2" fmla="*/ 159 w 194"/>
                    <a:gd name="T3" fmla="*/ 55 h 194"/>
                    <a:gd name="T4" fmla="*/ 152 w 194"/>
                    <a:gd name="T5" fmla="*/ 56 h 194"/>
                    <a:gd name="T6" fmla="*/ 138 w 194"/>
                    <a:gd name="T7" fmla="*/ 42 h 194"/>
                    <a:gd name="T8" fmla="*/ 138 w 194"/>
                    <a:gd name="T9" fmla="*/ 36 h 194"/>
                    <a:gd name="T10" fmla="*/ 168 w 194"/>
                    <a:gd name="T11" fmla="*/ 6 h 194"/>
                    <a:gd name="T12" fmla="*/ 127 w 194"/>
                    <a:gd name="T13" fmla="*/ 15 h 194"/>
                    <a:gd name="T14" fmla="*/ 116 w 194"/>
                    <a:gd name="T15" fmla="*/ 58 h 194"/>
                    <a:gd name="T16" fmla="*/ 97 w 194"/>
                    <a:gd name="T17" fmla="*/ 77 h 194"/>
                    <a:gd name="T18" fmla="*/ 10 w 194"/>
                    <a:gd name="T19" fmla="*/ 164 h 194"/>
                    <a:gd name="T20" fmla="*/ 7 w 194"/>
                    <a:gd name="T21" fmla="*/ 167 h 194"/>
                    <a:gd name="T22" fmla="*/ 6 w 194"/>
                    <a:gd name="T23" fmla="*/ 188 h 194"/>
                    <a:gd name="T24" fmla="*/ 27 w 194"/>
                    <a:gd name="T25" fmla="*/ 187 h 194"/>
                    <a:gd name="T26" fmla="*/ 30 w 194"/>
                    <a:gd name="T27" fmla="*/ 184 h 194"/>
                    <a:gd name="T28" fmla="*/ 117 w 194"/>
                    <a:gd name="T29" fmla="*/ 97 h 194"/>
                    <a:gd name="T30" fmla="*/ 136 w 194"/>
                    <a:gd name="T31" fmla="*/ 78 h 194"/>
                    <a:gd name="T32" fmla="*/ 179 w 194"/>
                    <a:gd name="T33" fmla="*/ 67 h 194"/>
                    <a:gd name="T34" fmla="*/ 188 w 194"/>
                    <a:gd name="T35" fmla="*/ 26 h 194"/>
                    <a:gd name="T36" fmla="*/ 34 w 194"/>
                    <a:gd name="T37" fmla="*/ 168 h 194"/>
                    <a:gd name="T38" fmla="*/ 20 w 194"/>
                    <a:gd name="T39" fmla="*/ 182 h 194"/>
                    <a:gd name="T40" fmla="*/ 11 w 194"/>
                    <a:gd name="T41" fmla="*/ 182 h 194"/>
                    <a:gd name="T42" fmla="*/ 11 w 194"/>
                    <a:gd name="T43" fmla="*/ 174 h 194"/>
                    <a:gd name="T44" fmla="*/ 26 w 194"/>
                    <a:gd name="T45" fmla="*/ 159 h 194"/>
                    <a:gd name="T46" fmla="*/ 34 w 194"/>
                    <a:gd name="T47" fmla="*/ 159 h 194"/>
                    <a:gd name="T48" fmla="*/ 34 w 194"/>
                    <a:gd name="T49" fmla="*/ 16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188" y="26"/>
                      </a:moveTo>
                      <a:cubicBezTo>
                        <a:pt x="159" y="55"/>
                        <a:pt x="159" y="55"/>
                        <a:pt x="159" y="55"/>
                      </a:cubicBezTo>
                      <a:cubicBezTo>
                        <a:pt x="159" y="55"/>
                        <a:pt x="155" y="59"/>
                        <a:pt x="152" y="56"/>
                      </a:cubicBezTo>
                      <a:cubicBezTo>
                        <a:pt x="149" y="53"/>
                        <a:pt x="140" y="45"/>
                        <a:pt x="138" y="42"/>
                      </a:cubicBezTo>
                      <a:cubicBezTo>
                        <a:pt x="135" y="39"/>
                        <a:pt x="138" y="36"/>
                        <a:pt x="138" y="36"/>
                      </a:cubicBezTo>
                      <a:cubicBezTo>
                        <a:pt x="168" y="6"/>
                        <a:pt x="168" y="6"/>
                        <a:pt x="168" y="6"/>
                      </a:cubicBezTo>
                      <a:cubicBezTo>
                        <a:pt x="151" y="0"/>
                        <a:pt x="137" y="4"/>
                        <a:pt x="127" y="15"/>
                      </a:cubicBezTo>
                      <a:cubicBezTo>
                        <a:pt x="114" y="27"/>
                        <a:pt x="111" y="44"/>
                        <a:pt x="116" y="58"/>
                      </a:cubicBezTo>
                      <a:cubicBezTo>
                        <a:pt x="97" y="77"/>
                        <a:pt x="97" y="77"/>
                        <a:pt x="97" y="77"/>
                      </a:cubicBezTo>
                      <a:cubicBezTo>
                        <a:pt x="10" y="164"/>
                        <a:pt x="10" y="164"/>
                        <a:pt x="10" y="164"/>
                      </a:cubicBezTo>
                      <a:cubicBezTo>
                        <a:pt x="7" y="167"/>
                        <a:pt x="7" y="167"/>
                        <a:pt x="7" y="167"/>
                      </a:cubicBezTo>
                      <a:cubicBezTo>
                        <a:pt x="1" y="173"/>
                        <a:pt x="0" y="183"/>
                        <a:pt x="6" y="188"/>
                      </a:cubicBezTo>
                      <a:cubicBezTo>
                        <a:pt x="11" y="194"/>
                        <a:pt x="21" y="193"/>
                        <a:pt x="27" y="187"/>
                      </a:cubicBezTo>
                      <a:cubicBezTo>
                        <a:pt x="30" y="184"/>
                        <a:pt x="30" y="184"/>
                        <a:pt x="30" y="184"/>
                      </a:cubicBezTo>
                      <a:cubicBezTo>
                        <a:pt x="117" y="97"/>
                        <a:pt x="117" y="97"/>
                        <a:pt x="117" y="97"/>
                      </a:cubicBezTo>
                      <a:cubicBezTo>
                        <a:pt x="136" y="78"/>
                        <a:pt x="136" y="78"/>
                        <a:pt x="136" y="78"/>
                      </a:cubicBezTo>
                      <a:cubicBezTo>
                        <a:pt x="150" y="83"/>
                        <a:pt x="167" y="79"/>
                        <a:pt x="179" y="67"/>
                      </a:cubicBezTo>
                      <a:cubicBezTo>
                        <a:pt x="190" y="57"/>
                        <a:pt x="194" y="43"/>
                        <a:pt x="188" y="26"/>
                      </a:cubicBezTo>
                      <a:close/>
                      <a:moveTo>
                        <a:pt x="34" y="168"/>
                      </a:moveTo>
                      <a:cubicBezTo>
                        <a:pt x="20" y="182"/>
                        <a:pt x="20" y="182"/>
                        <a:pt x="20" y="182"/>
                      </a:cubicBezTo>
                      <a:cubicBezTo>
                        <a:pt x="18" y="185"/>
                        <a:pt x="14" y="185"/>
                        <a:pt x="11" y="182"/>
                      </a:cubicBezTo>
                      <a:cubicBezTo>
                        <a:pt x="9" y="180"/>
                        <a:pt x="9" y="176"/>
                        <a:pt x="11" y="174"/>
                      </a:cubicBezTo>
                      <a:cubicBezTo>
                        <a:pt x="26" y="159"/>
                        <a:pt x="26" y="159"/>
                        <a:pt x="26" y="159"/>
                      </a:cubicBezTo>
                      <a:cubicBezTo>
                        <a:pt x="28" y="157"/>
                        <a:pt x="32" y="157"/>
                        <a:pt x="34" y="159"/>
                      </a:cubicBezTo>
                      <a:cubicBezTo>
                        <a:pt x="37" y="162"/>
                        <a:pt x="37" y="166"/>
                        <a:pt x="34" y="168"/>
                      </a:cubicBezTo>
                      <a:close/>
                    </a:path>
                  </a:pathLst>
                </a:custGeom>
                <a:grpFill/>
                <a:ln>
                  <a:noFill/>
                </a:ln>
              </p:spPr>
              <p:txBody>
                <a:bodyPr vert="horz" wrap="square" lIns="89056" tIns="44528" rIns="89056" bIns="44528" numCol="1" anchor="t" anchorCtr="0" compatLnSpc="1">
                  <a:prstTxWarp prst="textNoShape">
                    <a:avLst/>
                  </a:prstTxWarp>
                </a:bodyPr>
                <a:lstStyle/>
                <a:p>
                  <a:pPr defTabSz="890409">
                    <a:defRPr/>
                  </a:pPr>
                  <a:endParaRPr lang="en-GB" sz="1753" kern="0" dirty="0">
                    <a:ln>
                      <a:solidFill>
                        <a:srgbClr val="FFFFFF">
                          <a:alpha val="0"/>
                        </a:srgbClr>
                      </a:solidFill>
                    </a:ln>
                    <a:solidFill>
                      <a:srgbClr val="FFFFFF"/>
                    </a:solidFill>
                    <a:latin typeface="Segoe UI Light"/>
                  </a:endParaRPr>
                </a:p>
              </p:txBody>
            </p:sp>
            <p:grpSp>
              <p:nvGrpSpPr>
                <p:cNvPr id="31" name="Group 30"/>
                <p:cNvGrpSpPr/>
                <p:nvPr/>
              </p:nvGrpSpPr>
              <p:grpSpPr>
                <a:xfrm>
                  <a:off x="6554574" y="5951539"/>
                  <a:ext cx="402606" cy="397520"/>
                  <a:chOff x="6522824" y="5919789"/>
                  <a:chExt cx="402606" cy="397520"/>
                </a:xfrm>
                <a:grpFill/>
              </p:grpSpPr>
              <p:sp>
                <p:nvSpPr>
                  <p:cNvPr id="32" name="Freeform 1169"/>
                  <p:cNvSpPr>
                    <a:spLocks/>
                  </p:cNvSpPr>
                  <p:nvPr/>
                </p:nvSpPr>
                <p:spPr bwMode="auto">
                  <a:xfrm>
                    <a:off x="6568068" y="5963445"/>
                    <a:ext cx="166688" cy="168275"/>
                  </a:xfrm>
                  <a:custGeom>
                    <a:avLst/>
                    <a:gdLst>
                      <a:gd name="T0" fmla="*/ 105 w 105"/>
                      <a:gd name="T1" fmla="*/ 95 h 106"/>
                      <a:gd name="T2" fmla="*/ 95 w 105"/>
                      <a:gd name="T3" fmla="*/ 106 h 106"/>
                      <a:gd name="T4" fmla="*/ 0 w 105"/>
                      <a:gd name="T5" fmla="*/ 11 h 106"/>
                      <a:gd name="T6" fmla="*/ 9 w 105"/>
                      <a:gd name="T7" fmla="*/ 0 h 106"/>
                      <a:gd name="T8" fmla="*/ 105 w 105"/>
                      <a:gd name="T9" fmla="*/ 95 h 106"/>
                    </a:gdLst>
                    <a:ahLst/>
                    <a:cxnLst>
                      <a:cxn ang="0">
                        <a:pos x="T0" y="T1"/>
                      </a:cxn>
                      <a:cxn ang="0">
                        <a:pos x="T2" y="T3"/>
                      </a:cxn>
                      <a:cxn ang="0">
                        <a:pos x="T4" y="T5"/>
                      </a:cxn>
                      <a:cxn ang="0">
                        <a:pos x="T6" y="T7"/>
                      </a:cxn>
                      <a:cxn ang="0">
                        <a:pos x="T8" y="T9"/>
                      </a:cxn>
                    </a:cxnLst>
                    <a:rect l="0" t="0" r="r" b="b"/>
                    <a:pathLst>
                      <a:path w="105" h="106">
                        <a:moveTo>
                          <a:pt x="105" y="95"/>
                        </a:moveTo>
                        <a:lnTo>
                          <a:pt x="95" y="106"/>
                        </a:lnTo>
                        <a:lnTo>
                          <a:pt x="0" y="11"/>
                        </a:lnTo>
                        <a:lnTo>
                          <a:pt x="9" y="0"/>
                        </a:lnTo>
                        <a:lnTo>
                          <a:pt x="105" y="95"/>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89056" tIns="44528" rIns="89056" bIns="44528" numCol="1" anchor="t" anchorCtr="0" compatLnSpc="1">
                    <a:prstTxWarp prst="textNoShape">
                      <a:avLst/>
                    </a:prstTxWarp>
                  </a:bodyPr>
                  <a:lstStyle/>
                  <a:p>
                    <a:pPr defTabSz="890409">
                      <a:defRPr/>
                    </a:pPr>
                    <a:endParaRPr lang="en-GB" sz="1753" kern="0" dirty="0">
                      <a:ln>
                        <a:solidFill>
                          <a:srgbClr val="FFFFFF">
                            <a:alpha val="0"/>
                          </a:srgbClr>
                        </a:solidFill>
                      </a:ln>
                      <a:solidFill>
                        <a:srgbClr val="FFFFFF"/>
                      </a:solidFill>
                      <a:latin typeface="Segoe UI Light"/>
                    </a:endParaRPr>
                  </a:p>
                </p:txBody>
              </p:sp>
              <p:sp>
                <p:nvSpPr>
                  <p:cNvPr id="33" name="Freeform 1170"/>
                  <p:cNvSpPr>
                    <a:spLocks/>
                  </p:cNvSpPr>
                  <p:nvPr/>
                </p:nvSpPr>
                <p:spPr bwMode="auto">
                  <a:xfrm>
                    <a:off x="6522824" y="5919789"/>
                    <a:ext cx="52388" cy="53975"/>
                  </a:xfrm>
                  <a:custGeom>
                    <a:avLst/>
                    <a:gdLst>
                      <a:gd name="T0" fmla="*/ 13 w 33"/>
                      <a:gd name="T1" fmla="*/ 0 h 34"/>
                      <a:gd name="T2" fmla="*/ 0 w 33"/>
                      <a:gd name="T3" fmla="*/ 13 h 34"/>
                      <a:gd name="T4" fmla="*/ 24 w 33"/>
                      <a:gd name="T5" fmla="*/ 34 h 34"/>
                      <a:gd name="T6" fmla="*/ 33 w 33"/>
                      <a:gd name="T7" fmla="*/ 23 h 34"/>
                      <a:gd name="T8" fmla="*/ 13 w 33"/>
                      <a:gd name="T9" fmla="*/ 0 h 34"/>
                    </a:gdLst>
                    <a:ahLst/>
                    <a:cxnLst>
                      <a:cxn ang="0">
                        <a:pos x="T0" y="T1"/>
                      </a:cxn>
                      <a:cxn ang="0">
                        <a:pos x="T2" y="T3"/>
                      </a:cxn>
                      <a:cxn ang="0">
                        <a:pos x="T4" y="T5"/>
                      </a:cxn>
                      <a:cxn ang="0">
                        <a:pos x="T6" y="T7"/>
                      </a:cxn>
                      <a:cxn ang="0">
                        <a:pos x="T8" y="T9"/>
                      </a:cxn>
                    </a:cxnLst>
                    <a:rect l="0" t="0" r="r" b="b"/>
                    <a:pathLst>
                      <a:path w="33" h="34">
                        <a:moveTo>
                          <a:pt x="13" y="0"/>
                        </a:moveTo>
                        <a:lnTo>
                          <a:pt x="0" y="13"/>
                        </a:lnTo>
                        <a:lnTo>
                          <a:pt x="24" y="34"/>
                        </a:lnTo>
                        <a:lnTo>
                          <a:pt x="33" y="2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056" tIns="44528" rIns="89056" bIns="44528" numCol="1" anchor="t" anchorCtr="0" compatLnSpc="1">
                    <a:prstTxWarp prst="textNoShape">
                      <a:avLst/>
                    </a:prstTxWarp>
                  </a:bodyPr>
                  <a:lstStyle/>
                  <a:p>
                    <a:pPr defTabSz="890409">
                      <a:defRPr/>
                    </a:pPr>
                    <a:endParaRPr lang="en-GB" sz="1753" kern="0" dirty="0">
                      <a:ln>
                        <a:solidFill>
                          <a:srgbClr val="FFFFFF">
                            <a:alpha val="0"/>
                          </a:srgbClr>
                        </a:solidFill>
                      </a:ln>
                      <a:solidFill>
                        <a:srgbClr val="FFFFFF"/>
                      </a:solidFill>
                      <a:latin typeface="Segoe UI Light"/>
                    </a:endParaRPr>
                  </a:p>
                </p:txBody>
              </p:sp>
              <p:sp>
                <p:nvSpPr>
                  <p:cNvPr id="34" name="Freeform 1171"/>
                  <p:cNvSpPr>
                    <a:spLocks/>
                  </p:cNvSpPr>
                  <p:nvPr/>
                </p:nvSpPr>
                <p:spPr bwMode="auto">
                  <a:xfrm>
                    <a:off x="6723818" y="6115696"/>
                    <a:ext cx="192088" cy="192088"/>
                  </a:xfrm>
                  <a:custGeom>
                    <a:avLst/>
                    <a:gdLst>
                      <a:gd name="T0" fmla="*/ 121 w 121"/>
                      <a:gd name="T1" fmla="*/ 89 h 121"/>
                      <a:gd name="T2" fmla="*/ 89 w 121"/>
                      <a:gd name="T3" fmla="*/ 121 h 121"/>
                      <a:gd name="T4" fmla="*/ 0 w 121"/>
                      <a:gd name="T5" fmla="*/ 32 h 121"/>
                      <a:gd name="T6" fmla="*/ 3 w 121"/>
                      <a:gd name="T7" fmla="*/ 13 h 121"/>
                      <a:gd name="T8" fmla="*/ 13 w 121"/>
                      <a:gd name="T9" fmla="*/ 2 h 121"/>
                      <a:gd name="T10" fmla="*/ 32 w 121"/>
                      <a:gd name="T11" fmla="*/ 0 h 121"/>
                      <a:gd name="T12" fmla="*/ 121 w 121"/>
                      <a:gd name="T13" fmla="*/ 89 h 121"/>
                    </a:gdLst>
                    <a:ahLst/>
                    <a:cxnLst>
                      <a:cxn ang="0">
                        <a:pos x="T0" y="T1"/>
                      </a:cxn>
                      <a:cxn ang="0">
                        <a:pos x="T2" y="T3"/>
                      </a:cxn>
                      <a:cxn ang="0">
                        <a:pos x="T4" y="T5"/>
                      </a:cxn>
                      <a:cxn ang="0">
                        <a:pos x="T6" y="T7"/>
                      </a:cxn>
                      <a:cxn ang="0">
                        <a:pos x="T8" y="T9"/>
                      </a:cxn>
                      <a:cxn ang="0">
                        <a:pos x="T10" y="T11"/>
                      </a:cxn>
                      <a:cxn ang="0">
                        <a:pos x="T12" y="T13"/>
                      </a:cxn>
                    </a:cxnLst>
                    <a:rect l="0" t="0" r="r" b="b"/>
                    <a:pathLst>
                      <a:path w="121" h="121">
                        <a:moveTo>
                          <a:pt x="121" y="89"/>
                        </a:moveTo>
                        <a:lnTo>
                          <a:pt x="89" y="121"/>
                        </a:lnTo>
                        <a:lnTo>
                          <a:pt x="0" y="32"/>
                        </a:lnTo>
                        <a:lnTo>
                          <a:pt x="3" y="13"/>
                        </a:lnTo>
                        <a:lnTo>
                          <a:pt x="13" y="2"/>
                        </a:lnTo>
                        <a:lnTo>
                          <a:pt x="32" y="0"/>
                        </a:lnTo>
                        <a:lnTo>
                          <a:pt x="12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056" tIns="44528" rIns="89056" bIns="44528" numCol="1" anchor="t" anchorCtr="0" compatLnSpc="1">
                    <a:prstTxWarp prst="textNoShape">
                      <a:avLst/>
                    </a:prstTxWarp>
                  </a:bodyPr>
                  <a:lstStyle/>
                  <a:p>
                    <a:pPr defTabSz="890409">
                      <a:defRPr/>
                    </a:pPr>
                    <a:endParaRPr lang="en-GB" sz="1753" kern="0" dirty="0">
                      <a:ln>
                        <a:solidFill>
                          <a:srgbClr val="FFFFFF">
                            <a:alpha val="0"/>
                          </a:srgbClr>
                        </a:solidFill>
                      </a:ln>
                      <a:solidFill>
                        <a:srgbClr val="FFFFFF"/>
                      </a:solidFill>
                      <a:latin typeface="Segoe UI Light"/>
                    </a:endParaRPr>
                  </a:p>
                </p:txBody>
              </p:sp>
              <p:sp>
                <p:nvSpPr>
                  <p:cNvPr id="35" name="Freeform 1172"/>
                  <p:cNvSpPr>
                    <a:spLocks/>
                  </p:cNvSpPr>
                  <p:nvPr/>
                </p:nvSpPr>
                <p:spPr bwMode="auto">
                  <a:xfrm>
                    <a:off x="6744455" y="6136334"/>
                    <a:ext cx="180975" cy="180975"/>
                  </a:xfrm>
                  <a:custGeom>
                    <a:avLst/>
                    <a:gdLst>
                      <a:gd name="T0" fmla="*/ 86 w 89"/>
                      <a:gd name="T1" fmla="*/ 61 h 89"/>
                      <a:gd name="T2" fmla="*/ 86 w 89"/>
                      <a:gd name="T3" fmla="*/ 72 h 89"/>
                      <a:gd name="T4" fmla="*/ 72 w 89"/>
                      <a:gd name="T5" fmla="*/ 86 h 89"/>
                      <a:gd name="T6" fmla="*/ 61 w 89"/>
                      <a:gd name="T7" fmla="*/ 86 h 89"/>
                      <a:gd name="T8" fmla="*/ 3 w 89"/>
                      <a:gd name="T9" fmla="*/ 28 h 89"/>
                      <a:gd name="T10" fmla="*/ 3 w 89"/>
                      <a:gd name="T11" fmla="*/ 17 h 89"/>
                      <a:gd name="T12" fmla="*/ 17 w 89"/>
                      <a:gd name="T13" fmla="*/ 3 h 89"/>
                      <a:gd name="T14" fmla="*/ 28 w 89"/>
                      <a:gd name="T15" fmla="*/ 3 h 89"/>
                      <a:gd name="T16" fmla="*/ 86 w 89"/>
                      <a:gd name="T17"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86" y="61"/>
                        </a:moveTo>
                        <a:cubicBezTo>
                          <a:pt x="89" y="64"/>
                          <a:pt x="89" y="69"/>
                          <a:pt x="86" y="72"/>
                        </a:cubicBezTo>
                        <a:cubicBezTo>
                          <a:pt x="72" y="86"/>
                          <a:pt x="72" y="86"/>
                          <a:pt x="72" y="86"/>
                        </a:cubicBezTo>
                        <a:cubicBezTo>
                          <a:pt x="69" y="89"/>
                          <a:pt x="64" y="89"/>
                          <a:pt x="61" y="86"/>
                        </a:cubicBezTo>
                        <a:cubicBezTo>
                          <a:pt x="3" y="28"/>
                          <a:pt x="3" y="28"/>
                          <a:pt x="3" y="28"/>
                        </a:cubicBezTo>
                        <a:cubicBezTo>
                          <a:pt x="0" y="25"/>
                          <a:pt x="0" y="20"/>
                          <a:pt x="3" y="17"/>
                        </a:cubicBezTo>
                        <a:cubicBezTo>
                          <a:pt x="17" y="3"/>
                          <a:pt x="17" y="3"/>
                          <a:pt x="17" y="3"/>
                        </a:cubicBezTo>
                        <a:cubicBezTo>
                          <a:pt x="20" y="0"/>
                          <a:pt x="25" y="0"/>
                          <a:pt x="28" y="3"/>
                        </a:cubicBezTo>
                        <a:lnTo>
                          <a:pt x="8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056" tIns="44528" rIns="89056" bIns="44528" numCol="1" anchor="t" anchorCtr="0" compatLnSpc="1">
                    <a:prstTxWarp prst="textNoShape">
                      <a:avLst/>
                    </a:prstTxWarp>
                  </a:bodyPr>
                  <a:lstStyle/>
                  <a:p>
                    <a:pPr defTabSz="890409">
                      <a:defRPr/>
                    </a:pPr>
                    <a:endParaRPr lang="en-GB" sz="1753" kern="0" dirty="0">
                      <a:ln>
                        <a:solidFill>
                          <a:srgbClr val="FFFFFF">
                            <a:alpha val="0"/>
                          </a:srgbClr>
                        </a:solidFill>
                      </a:ln>
                      <a:solidFill>
                        <a:srgbClr val="FFFFFF"/>
                      </a:solidFill>
                      <a:latin typeface="Segoe UI Light"/>
                    </a:endParaRPr>
                  </a:p>
                </p:txBody>
              </p:sp>
            </p:grpSp>
          </p:grpSp>
        </p:grpSp>
      </p:grpSp>
      <p:grpSp>
        <p:nvGrpSpPr>
          <p:cNvPr id="73" name="Group 72"/>
          <p:cNvGrpSpPr/>
          <p:nvPr/>
        </p:nvGrpSpPr>
        <p:grpSpPr>
          <a:xfrm>
            <a:off x="3887740" y="2263201"/>
            <a:ext cx="3831167" cy="3332159"/>
            <a:chOff x="4447182" y="2330522"/>
            <a:chExt cx="3178076" cy="2764125"/>
          </a:xfrm>
        </p:grpSpPr>
        <p:sp>
          <p:nvSpPr>
            <p:cNvPr id="74" name="Freeform 73"/>
            <p:cNvSpPr/>
            <p:nvPr/>
          </p:nvSpPr>
          <p:spPr bwMode="auto">
            <a:xfrm>
              <a:off x="5226375" y="2652874"/>
              <a:ext cx="1833148" cy="499192"/>
            </a:xfrm>
            <a:custGeom>
              <a:avLst/>
              <a:gdLst>
                <a:gd name="connsiteX0" fmla="*/ 0 w 1797367"/>
                <a:gd name="connsiteY0" fmla="*/ 22860 h 22860"/>
                <a:gd name="connsiteX1" fmla="*/ 1797367 w 1797367"/>
                <a:gd name="connsiteY1" fmla="*/ 0 h 22860"/>
                <a:gd name="connsiteX0" fmla="*/ 0 w 1797367"/>
                <a:gd name="connsiteY0" fmla="*/ 335339 h 335339"/>
                <a:gd name="connsiteX1" fmla="*/ 1797367 w 1797367"/>
                <a:gd name="connsiteY1" fmla="*/ 312479 h 335339"/>
                <a:gd name="connsiteX0" fmla="*/ 0 w 1797367"/>
                <a:gd name="connsiteY0" fmla="*/ 489448 h 489448"/>
                <a:gd name="connsiteX1" fmla="*/ 1797367 w 1797367"/>
                <a:gd name="connsiteY1" fmla="*/ 466588 h 489448"/>
              </a:gdLst>
              <a:ahLst/>
              <a:cxnLst>
                <a:cxn ang="0">
                  <a:pos x="connsiteX0" y="connsiteY0"/>
                </a:cxn>
                <a:cxn ang="0">
                  <a:pos x="connsiteX1" y="connsiteY1"/>
                </a:cxn>
              </a:cxnLst>
              <a:rect l="l" t="t" r="r" b="b"/>
              <a:pathLst>
                <a:path w="1797367" h="489448">
                  <a:moveTo>
                    <a:pt x="0" y="489448"/>
                  </a:moveTo>
                  <a:cubicBezTo>
                    <a:pt x="493395" y="-255407"/>
                    <a:pt x="1489710" y="-57287"/>
                    <a:pt x="1797367" y="466588"/>
                  </a:cubicBezTo>
                </a:path>
              </a:pathLst>
            </a:custGeom>
            <a:noFill/>
            <a:ln w="47625">
              <a:solidFill>
                <a:srgbClr val="0078D7"/>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kern="0" dirty="0">
                <a:solidFill>
                  <a:sysClr val="windowText" lastClr="000000"/>
                </a:solidFill>
                <a:latin typeface="Segoe UI Light"/>
              </a:endParaRPr>
            </a:p>
          </p:txBody>
        </p:sp>
        <p:sp>
          <p:nvSpPr>
            <p:cNvPr id="75" name="Freeform 74"/>
            <p:cNvSpPr/>
            <p:nvPr/>
          </p:nvSpPr>
          <p:spPr bwMode="auto">
            <a:xfrm rot="7200000">
              <a:off x="5982791" y="3928477"/>
              <a:ext cx="1833148" cy="499192"/>
            </a:xfrm>
            <a:custGeom>
              <a:avLst/>
              <a:gdLst>
                <a:gd name="connsiteX0" fmla="*/ 0 w 1797367"/>
                <a:gd name="connsiteY0" fmla="*/ 22860 h 22860"/>
                <a:gd name="connsiteX1" fmla="*/ 1797367 w 1797367"/>
                <a:gd name="connsiteY1" fmla="*/ 0 h 22860"/>
                <a:gd name="connsiteX0" fmla="*/ 0 w 1797367"/>
                <a:gd name="connsiteY0" fmla="*/ 335339 h 335339"/>
                <a:gd name="connsiteX1" fmla="*/ 1797367 w 1797367"/>
                <a:gd name="connsiteY1" fmla="*/ 312479 h 335339"/>
                <a:gd name="connsiteX0" fmla="*/ 0 w 1797367"/>
                <a:gd name="connsiteY0" fmla="*/ 489448 h 489448"/>
                <a:gd name="connsiteX1" fmla="*/ 1797367 w 1797367"/>
                <a:gd name="connsiteY1" fmla="*/ 466588 h 489448"/>
              </a:gdLst>
              <a:ahLst/>
              <a:cxnLst>
                <a:cxn ang="0">
                  <a:pos x="connsiteX0" y="connsiteY0"/>
                </a:cxn>
                <a:cxn ang="0">
                  <a:pos x="connsiteX1" y="connsiteY1"/>
                </a:cxn>
              </a:cxnLst>
              <a:rect l="l" t="t" r="r" b="b"/>
              <a:pathLst>
                <a:path w="1797367" h="489448">
                  <a:moveTo>
                    <a:pt x="0" y="489448"/>
                  </a:moveTo>
                  <a:cubicBezTo>
                    <a:pt x="493395" y="-255407"/>
                    <a:pt x="1489710" y="-57287"/>
                    <a:pt x="1797367" y="466588"/>
                  </a:cubicBezTo>
                </a:path>
              </a:pathLst>
            </a:custGeom>
            <a:noFill/>
            <a:ln w="47625">
              <a:solidFill>
                <a:srgbClr val="0078D7"/>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kern="0" dirty="0">
                <a:solidFill>
                  <a:sysClr val="windowText" lastClr="000000"/>
                </a:solidFill>
                <a:latin typeface="Segoe UI Light"/>
              </a:endParaRPr>
            </a:p>
          </p:txBody>
        </p:sp>
        <p:sp>
          <p:nvSpPr>
            <p:cNvPr id="76" name="Freeform 75"/>
            <p:cNvSpPr/>
            <p:nvPr/>
          </p:nvSpPr>
          <p:spPr bwMode="auto">
            <a:xfrm rot="14400000">
              <a:off x="4521840" y="3928477"/>
              <a:ext cx="1833148" cy="499192"/>
            </a:xfrm>
            <a:custGeom>
              <a:avLst/>
              <a:gdLst>
                <a:gd name="connsiteX0" fmla="*/ 0 w 1797367"/>
                <a:gd name="connsiteY0" fmla="*/ 22860 h 22860"/>
                <a:gd name="connsiteX1" fmla="*/ 1797367 w 1797367"/>
                <a:gd name="connsiteY1" fmla="*/ 0 h 22860"/>
                <a:gd name="connsiteX0" fmla="*/ 0 w 1797367"/>
                <a:gd name="connsiteY0" fmla="*/ 335339 h 335339"/>
                <a:gd name="connsiteX1" fmla="*/ 1797367 w 1797367"/>
                <a:gd name="connsiteY1" fmla="*/ 312479 h 335339"/>
                <a:gd name="connsiteX0" fmla="*/ 0 w 1797367"/>
                <a:gd name="connsiteY0" fmla="*/ 489448 h 489448"/>
                <a:gd name="connsiteX1" fmla="*/ 1797367 w 1797367"/>
                <a:gd name="connsiteY1" fmla="*/ 466588 h 489448"/>
              </a:gdLst>
              <a:ahLst/>
              <a:cxnLst>
                <a:cxn ang="0">
                  <a:pos x="connsiteX0" y="connsiteY0"/>
                </a:cxn>
                <a:cxn ang="0">
                  <a:pos x="connsiteX1" y="connsiteY1"/>
                </a:cxn>
              </a:cxnLst>
              <a:rect l="l" t="t" r="r" b="b"/>
              <a:pathLst>
                <a:path w="1797367" h="489448">
                  <a:moveTo>
                    <a:pt x="0" y="489448"/>
                  </a:moveTo>
                  <a:cubicBezTo>
                    <a:pt x="493395" y="-255407"/>
                    <a:pt x="1489710" y="-57287"/>
                    <a:pt x="1797367" y="466588"/>
                  </a:cubicBezTo>
                </a:path>
              </a:pathLst>
            </a:custGeom>
            <a:noFill/>
            <a:ln w="47625">
              <a:solidFill>
                <a:srgbClr val="0078D7"/>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kern="0" dirty="0">
                <a:solidFill>
                  <a:sysClr val="windowText" lastClr="000000"/>
                </a:solidFill>
                <a:latin typeface="Segoe UI Light"/>
              </a:endParaRPr>
            </a:p>
          </p:txBody>
        </p:sp>
        <p:sp>
          <p:nvSpPr>
            <p:cNvPr id="77" name="TextBox 76"/>
            <p:cNvSpPr txBox="1"/>
            <p:nvPr/>
          </p:nvSpPr>
          <p:spPr>
            <a:xfrm>
              <a:off x="5426921" y="2330522"/>
              <a:ext cx="1415090" cy="25673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1568" kern="0" dirty="0">
                  <a:solidFill>
                    <a:srgbClr val="505050"/>
                  </a:solidFill>
                  <a:latin typeface="Segoe UI Light"/>
                </a:rPr>
                <a:t>Design &amp; Develop</a:t>
              </a:r>
            </a:p>
          </p:txBody>
        </p:sp>
        <p:sp>
          <p:nvSpPr>
            <p:cNvPr id="78" name="TextBox 77"/>
            <p:cNvSpPr txBox="1"/>
            <p:nvPr/>
          </p:nvSpPr>
          <p:spPr>
            <a:xfrm>
              <a:off x="7188858" y="4159305"/>
              <a:ext cx="436400" cy="256734"/>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1568" kern="0" dirty="0">
                  <a:solidFill>
                    <a:srgbClr val="505050"/>
                  </a:solidFill>
                  <a:latin typeface="Segoe UI Light"/>
                </a:rPr>
                <a:t>Test</a:t>
              </a:r>
            </a:p>
          </p:txBody>
        </p:sp>
        <p:sp>
          <p:nvSpPr>
            <p:cNvPr id="79" name="TextBox 78"/>
            <p:cNvSpPr txBox="1"/>
            <p:nvPr/>
          </p:nvSpPr>
          <p:spPr>
            <a:xfrm>
              <a:off x="4447182" y="4159277"/>
              <a:ext cx="712409" cy="256791"/>
            </a:xfrm>
            <a:prstGeom prst="rect">
              <a:avLst/>
            </a:prstGeom>
            <a:noFill/>
          </p:spPr>
          <p:txBody>
            <a:bodyPr wrap="none" lIns="91427" tIns="45713" rIns="91427" bIns="45713" rtlCol="0" anchor="ctr">
              <a:spAutoFit/>
            </a:bodyPr>
            <a:lstStyle/>
            <a:p>
              <a:pPr algn="ctr" defTabSz="914225">
                <a:lnSpc>
                  <a:spcPct val="90000"/>
                </a:lnSpc>
                <a:spcAft>
                  <a:spcPts val="600"/>
                </a:spcAft>
                <a:defRPr/>
              </a:pPr>
              <a:r>
                <a:rPr lang="en-US" sz="1568" kern="0" dirty="0">
                  <a:solidFill>
                    <a:srgbClr val="505050"/>
                  </a:solidFill>
                  <a:latin typeface="Segoe UI Light"/>
                </a:rPr>
                <a:t>Monitor</a:t>
              </a:r>
            </a:p>
          </p:txBody>
        </p:sp>
      </p:grpSp>
      <p:sp>
        <p:nvSpPr>
          <p:cNvPr id="80" name="Rounded Rectangle 79"/>
          <p:cNvSpPr/>
          <p:nvPr/>
        </p:nvSpPr>
        <p:spPr>
          <a:xfrm>
            <a:off x="717451" y="2396201"/>
            <a:ext cx="2192292" cy="540131"/>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defRPr/>
            </a:pPr>
            <a:r>
              <a:rPr lang="en-US" sz="1568" kern="0" dirty="0">
                <a:solidFill>
                  <a:srgbClr val="0078D7"/>
                </a:solidFill>
                <a:latin typeface="Segoe UI Light"/>
                <a:ea typeface="Segoe UI Semilight" charset="0"/>
                <a:cs typeface="Segoe UI" panose="020B0502040204020203" pitchFamily="34" charset="0"/>
                <a:sym typeface="Arial"/>
                <a:rtl val="0"/>
              </a:rPr>
              <a:t>100+ apps</a:t>
            </a:r>
          </a:p>
        </p:txBody>
      </p:sp>
      <p:cxnSp>
        <p:nvCxnSpPr>
          <p:cNvPr id="81" name="Straight Connector 80"/>
          <p:cNvCxnSpPr/>
          <p:nvPr/>
        </p:nvCxnSpPr>
        <p:spPr>
          <a:xfrm>
            <a:off x="811530" y="2878006"/>
            <a:ext cx="1991371" cy="0"/>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8945276" y="2396201"/>
            <a:ext cx="2192292" cy="2535621"/>
            <a:chOff x="8904740" y="1651937"/>
            <a:chExt cx="2236252" cy="2586465"/>
          </a:xfrm>
        </p:grpSpPr>
        <p:grpSp>
          <p:nvGrpSpPr>
            <p:cNvPr id="83" name="Group 82"/>
            <p:cNvGrpSpPr/>
            <p:nvPr/>
          </p:nvGrpSpPr>
          <p:grpSpPr>
            <a:xfrm>
              <a:off x="9022907" y="2197500"/>
              <a:ext cx="2113883" cy="2040902"/>
              <a:chOff x="9373383" y="2704463"/>
              <a:chExt cx="1979093" cy="1910767"/>
            </a:xfrm>
          </p:grpSpPr>
          <p:grpSp>
            <p:nvGrpSpPr>
              <p:cNvPr id="87" name="Group 86"/>
              <p:cNvGrpSpPr/>
              <p:nvPr/>
            </p:nvGrpSpPr>
            <p:grpSpPr>
              <a:xfrm>
                <a:off x="9379404" y="2717866"/>
                <a:ext cx="1973072" cy="1883090"/>
                <a:chOff x="9379404" y="2717866"/>
                <a:chExt cx="1973072" cy="1883090"/>
              </a:xfrm>
            </p:grpSpPr>
            <p:grpSp>
              <p:nvGrpSpPr>
                <p:cNvPr id="125" name="Group 124"/>
                <p:cNvGrpSpPr/>
                <p:nvPr/>
              </p:nvGrpSpPr>
              <p:grpSpPr>
                <a:xfrm>
                  <a:off x="9379404" y="3211183"/>
                  <a:ext cx="1973072" cy="419941"/>
                  <a:chOff x="9379404" y="2717866"/>
                  <a:chExt cx="1973072" cy="419941"/>
                </a:xfrm>
              </p:grpSpPr>
              <p:sp>
                <p:nvSpPr>
                  <p:cNvPr id="153" name="Rectangle 152"/>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4" name="Rounded Rectangle 153"/>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5" name="Rectangle 154"/>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6" name="Rounded Rectangle 155"/>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7" name="Rectangle 156"/>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8" name="Rounded Rectangle 157"/>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9" name="Rectangle 158"/>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60" name="Rounded Rectangle 159"/>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26" name="Group 125"/>
                <p:cNvGrpSpPr/>
                <p:nvPr/>
              </p:nvGrpSpPr>
              <p:grpSpPr>
                <a:xfrm>
                  <a:off x="9379404" y="3696099"/>
                  <a:ext cx="1973072" cy="419941"/>
                  <a:chOff x="9379404" y="2717866"/>
                  <a:chExt cx="1973072" cy="419941"/>
                </a:xfrm>
              </p:grpSpPr>
              <p:sp>
                <p:nvSpPr>
                  <p:cNvPr id="145" name="Rectangle 144"/>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6" name="Rounded Rectangle 145"/>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7" name="Rectangle 146"/>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8" name="Rounded Rectangle 147"/>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9" name="Rectangle 148"/>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0" name="Rounded Rectangle 149"/>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1" name="Rectangle 150"/>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2" name="Rounded Rectangle 151"/>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27" name="Group 126"/>
                <p:cNvGrpSpPr/>
                <p:nvPr/>
              </p:nvGrpSpPr>
              <p:grpSpPr>
                <a:xfrm>
                  <a:off x="9379404" y="4181015"/>
                  <a:ext cx="1973072" cy="419941"/>
                  <a:chOff x="9379404" y="2717866"/>
                  <a:chExt cx="1973072" cy="419941"/>
                </a:xfrm>
              </p:grpSpPr>
              <p:sp>
                <p:nvSpPr>
                  <p:cNvPr id="137" name="Rectangle 136"/>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8" name="Rounded Rectangle 137"/>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9" name="Rectangle 138"/>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0" name="Rounded Rectangle 139"/>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1" name="Rectangle 140"/>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ounded Rectangle 141"/>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3" name="Rectangle 142"/>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4" name="Rounded Rectangle 143"/>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128" name="Group 127"/>
                <p:cNvGrpSpPr/>
                <p:nvPr/>
              </p:nvGrpSpPr>
              <p:grpSpPr>
                <a:xfrm>
                  <a:off x="9379404" y="2717866"/>
                  <a:ext cx="1973072" cy="419941"/>
                  <a:chOff x="9379404" y="2717866"/>
                  <a:chExt cx="1973072" cy="419941"/>
                </a:xfrm>
              </p:grpSpPr>
              <p:sp>
                <p:nvSpPr>
                  <p:cNvPr id="129" name="Rectangle 128"/>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0" name="Rounded Rectangle 129"/>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1" name="Rectangle 130"/>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2" name="Rounded Rectangle 131"/>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3" name="Rectangle 132"/>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4" name="Rounded Rectangle 133"/>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5" name="Rectangle 134"/>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6" name="Rounded Rectangle 135"/>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grpSp>
            <p:nvGrpSpPr>
              <p:cNvPr id="88" name="Group 87"/>
              <p:cNvGrpSpPr/>
              <p:nvPr/>
            </p:nvGrpSpPr>
            <p:grpSpPr>
              <a:xfrm>
                <a:off x="9373383" y="2704463"/>
                <a:ext cx="1979093" cy="1910767"/>
                <a:chOff x="9373383" y="2704463"/>
                <a:chExt cx="1979093" cy="1910767"/>
              </a:xfrm>
            </p:grpSpPr>
            <p:grpSp>
              <p:nvGrpSpPr>
                <p:cNvPr id="89" name="Group 88"/>
                <p:cNvGrpSpPr/>
                <p:nvPr/>
              </p:nvGrpSpPr>
              <p:grpSpPr>
                <a:xfrm>
                  <a:off x="9373383" y="2704463"/>
                  <a:ext cx="1979093" cy="443947"/>
                  <a:chOff x="9373383" y="2704463"/>
                  <a:chExt cx="1979093" cy="443947"/>
                </a:xfrm>
              </p:grpSpPr>
              <p:sp>
                <p:nvSpPr>
                  <p:cNvPr id="117"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18" name="Freeform 117"/>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9"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20" name="Freeform 119"/>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1"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22" name="Freeform 121"/>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3"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24" name="Freeform 123"/>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90" name="Group 89"/>
                <p:cNvGrpSpPr/>
                <p:nvPr/>
              </p:nvGrpSpPr>
              <p:grpSpPr>
                <a:xfrm>
                  <a:off x="9373383" y="3193403"/>
                  <a:ext cx="1979093" cy="443947"/>
                  <a:chOff x="9373383" y="2704463"/>
                  <a:chExt cx="1979093" cy="443947"/>
                </a:xfrm>
              </p:grpSpPr>
              <p:sp>
                <p:nvSpPr>
                  <p:cNvPr id="109"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10" name="Freeform 109"/>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1"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12" name="Freeform 111"/>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3"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14" name="Freeform 113"/>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5"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16" name="Freeform 115"/>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91" name="Group 90"/>
                <p:cNvGrpSpPr/>
                <p:nvPr/>
              </p:nvGrpSpPr>
              <p:grpSpPr>
                <a:xfrm>
                  <a:off x="9373383" y="3682343"/>
                  <a:ext cx="1979093" cy="443947"/>
                  <a:chOff x="9373383" y="2704463"/>
                  <a:chExt cx="1979093" cy="443947"/>
                </a:xfrm>
              </p:grpSpPr>
              <p:sp>
                <p:nvSpPr>
                  <p:cNvPr id="101"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02" name="Freeform 101"/>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3"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04" name="Freeform 103"/>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5"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06" name="Freeform 105"/>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08" name="Freeform 107"/>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92" name="Group 91"/>
                <p:cNvGrpSpPr/>
                <p:nvPr/>
              </p:nvGrpSpPr>
              <p:grpSpPr>
                <a:xfrm>
                  <a:off x="9373383" y="4171283"/>
                  <a:ext cx="1979093" cy="443947"/>
                  <a:chOff x="9373383" y="2704463"/>
                  <a:chExt cx="1979093" cy="443947"/>
                </a:xfrm>
              </p:grpSpPr>
              <p:sp>
                <p:nvSpPr>
                  <p:cNvPr id="93"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94" name="Freeform 93"/>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5"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96" name="Freeform 95"/>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98" name="Freeform 97"/>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9"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dirty="0">
                      <a:solidFill>
                        <a:srgbClr val="FFFFFF"/>
                      </a:solidFill>
                      <a:latin typeface="Segoe UI Light"/>
                    </a:endParaRPr>
                  </a:p>
                </p:txBody>
              </p:sp>
              <p:sp>
                <p:nvSpPr>
                  <p:cNvPr id="100" name="Freeform 99"/>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grpSp>
        <p:grpSp>
          <p:nvGrpSpPr>
            <p:cNvPr id="84" name="Group 83"/>
            <p:cNvGrpSpPr/>
            <p:nvPr/>
          </p:nvGrpSpPr>
          <p:grpSpPr>
            <a:xfrm>
              <a:off x="8904740" y="1651937"/>
              <a:ext cx="2236252" cy="550962"/>
              <a:chOff x="8904740" y="1726453"/>
              <a:chExt cx="2236252" cy="550962"/>
            </a:xfrm>
          </p:grpSpPr>
          <p:sp>
            <p:nvSpPr>
              <p:cNvPr id="85" name="Rounded Rectangle 84"/>
              <p:cNvSpPr/>
              <p:nvPr/>
            </p:nvSpPr>
            <p:spPr>
              <a:xfrm>
                <a:off x="8904740" y="1726453"/>
                <a:ext cx="2236252" cy="550962"/>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defRPr/>
                </a:pPr>
                <a:r>
                  <a:rPr lang="en-US" sz="1568" kern="0" dirty="0">
                    <a:solidFill>
                      <a:srgbClr val="505050"/>
                    </a:solidFill>
                    <a:latin typeface="Segoe UI Light"/>
                    <a:ea typeface="Segoe UI Semilight" charset="0"/>
                    <a:cs typeface="Segoe UI" panose="020B0502040204020203" pitchFamily="34" charset="0"/>
                    <a:sym typeface="Arial"/>
                    <a:rtl val="0"/>
                  </a:rPr>
                  <a:t>1000+ devices</a:t>
                </a:r>
              </a:p>
            </p:txBody>
          </p:sp>
          <p:cxnSp>
            <p:nvCxnSpPr>
              <p:cNvPr id="86" name="Straight Connector 85"/>
              <p:cNvCxnSpPr/>
              <p:nvPr/>
            </p:nvCxnSpPr>
            <p:spPr>
              <a:xfrm>
                <a:off x="9024845" y="2217919"/>
                <a:ext cx="2084730" cy="0"/>
              </a:xfrm>
              <a:prstGeom prst="line">
                <a:avLst/>
              </a:prstGeom>
              <a:ln w="19050">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323778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dirty="0"/>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a:solidFill>
                  <a:srgbClr val="512BD4"/>
                </a:solidFill>
                <a:latin typeface="+mj-lt"/>
                <a:ea typeface="Segoe UI Symbol" panose="020B0502040204020203" pitchFamily="34" charset="0"/>
              </a:rPr>
              <a:t>watchOS, &amp; tvOS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2677</Words>
  <Application>Microsoft Office PowerPoint</Application>
  <PresentationFormat>Widescreen</PresentationFormat>
  <Paragraphs>489</Paragraphs>
  <Slides>43</Slides>
  <Notes>36</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43</vt:i4>
      </vt:variant>
    </vt:vector>
  </HeadingPairs>
  <TitlesOfParts>
    <vt:vector size="62" baseType="lpstr">
      <vt:lpstr>.AppleSystemUIFont</vt:lpstr>
      <vt:lpstr>Arial</vt:lpstr>
      <vt:lpstr>Calibri</vt:lpstr>
      <vt:lpstr>Californian FB</vt:lpstr>
      <vt:lpstr>Consolas</vt:lpstr>
      <vt:lpstr>Footlight MT Light</vt:lpstr>
      <vt:lpstr>Noto Sans Symbols</vt:lpstr>
      <vt:lpstr>Segoe Light</vt:lpstr>
      <vt:lpstr>Segoe UI</vt:lpstr>
      <vt:lpstr>Segoe UI Light</vt:lpstr>
      <vt:lpstr>Segoe UI Semibold</vt:lpstr>
      <vt:lpstr>Segoe UI Semilight</vt:lpstr>
      <vt:lpstr>Times New Roman</vt:lpstr>
      <vt:lpstr>Wingdings</vt:lpstr>
      <vt:lpstr>Dotnet_Template</vt:lpstr>
      <vt:lpstr>1_Dotnet_Template</vt:lpstr>
      <vt:lpstr>Custom Design</vt:lpstr>
      <vt:lpstr>1_WHITE TEMPLATE</vt:lpstr>
      <vt:lpstr>Microsoft_Light_Template</vt:lpstr>
      <vt:lpstr>Mobile Development Xamarin with Azure</vt:lpstr>
      <vt:lpstr>PowerPoint Presentation</vt:lpstr>
      <vt:lpstr>PowerPoint Presentation</vt:lpstr>
      <vt:lpstr>.NET: Your platform for building anything</vt:lpstr>
      <vt:lpstr>PowerPoint Presentation</vt:lpstr>
      <vt:lpstr>Mobile development challenges</vt:lpstr>
      <vt:lpstr>PowerPoint Presentation</vt:lpstr>
      <vt:lpstr>What is Xamarin?</vt:lpstr>
      <vt:lpstr>PowerPoint Presentation</vt:lpstr>
      <vt:lpstr>PowerPoint Presentation</vt:lpstr>
      <vt:lpstr>Xamarin’s unique approach</vt:lpstr>
      <vt:lpstr>Xamarin Native – Traditional UI</vt:lpstr>
      <vt:lpstr>Xamarin.Forms: approach</vt:lpstr>
      <vt:lpstr>Xamarin.Forms- Cross Platform Native UI</vt:lpstr>
      <vt:lpstr>Xamarin + Xamarin.Forms</vt:lpstr>
      <vt:lpstr>Code Sharing</vt:lpstr>
      <vt:lpstr>What is Native?</vt:lpstr>
      <vt:lpstr>PowerPoint Presentation</vt:lpstr>
      <vt:lpstr>Native UI from shared code</vt:lpstr>
      <vt:lpstr>Native API Access</vt:lpstr>
      <vt:lpstr>Native performance</vt:lpstr>
      <vt:lpstr>✓ Always up-to-date</vt:lpstr>
      <vt:lpstr>Xamarin.Forms Overview</vt:lpstr>
      <vt:lpstr>What’s included</vt:lpstr>
      <vt:lpstr>Pages</vt:lpstr>
      <vt:lpstr>Layouts</vt:lpstr>
      <vt:lpstr>Controls</vt:lpstr>
      <vt:lpstr>PowerPoint Presentation</vt:lpstr>
      <vt:lpstr>PowerPoint Presentation</vt:lpstr>
      <vt:lpstr>Xamarin is included in  Visual Studio</vt:lpstr>
      <vt:lpstr>Visual Studio 2019</vt:lpstr>
      <vt:lpstr>PowerPoint Presentation</vt:lpstr>
      <vt:lpstr>Visual Studio Integration</vt:lpstr>
      <vt:lpstr>PowerPoint Presentation</vt:lpstr>
      <vt:lpstr>PowerPoint Presentation</vt:lpstr>
      <vt:lpstr>Cloud Mobile App Architecture</vt:lpstr>
      <vt:lpstr>Bad app experiences</vt:lpstr>
      <vt:lpstr>Always connected?</vt:lpstr>
      <vt:lpstr>Why Azure Mobile Apps?</vt:lpstr>
      <vt:lpstr>Azure Mobile Apps</vt:lpstr>
      <vt:lpstr>PowerPoint Presentation</vt:lpstr>
      <vt:lpstr>Visual Studio App Center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Harikrishnan</dc:creator>
  <cp:keywords>Xamarin</cp:keywords>
  <cp:lastModifiedBy/>
  <cp:revision>1</cp:revision>
  <dcterms:created xsi:type="dcterms:W3CDTF">2019-04-01T17:57:29Z</dcterms:created>
  <dcterms:modified xsi:type="dcterms:W3CDTF">2019-09-07T04:15:51Z</dcterms:modified>
  <cp:category>Development</cp:category>
</cp:coreProperties>
</file>